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6" r:id="rId5"/>
    <p:sldId id="274" r:id="rId6"/>
    <p:sldId id="281" r:id="rId7"/>
    <p:sldId id="279" r:id="rId8"/>
    <p:sldId id="258" r:id="rId9"/>
    <p:sldId id="266" r:id="rId10"/>
    <p:sldId id="278" r:id="rId11"/>
    <p:sldId id="280" r:id="rId12"/>
    <p:sldId id="276" r:id="rId13"/>
    <p:sldId id="277" r:id="rId14"/>
    <p:sldId id="275" r:id="rId15"/>
    <p:sldId id="282" r:id="rId16"/>
    <p:sldId id="289" r:id="rId17"/>
    <p:sldId id="290" r:id="rId18"/>
    <p:sldId id="283" r:id="rId19"/>
    <p:sldId id="291" r:id="rId20"/>
    <p:sldId id="284" r:id="rId21"/>
    <p:sldId id="285" r:id="rId22"/>
    <p:sldId id="286" r:id="rId23"/>
    <p:sldId id="288" r:id="rId24"/>
    <p:sldId id="287" r:id="rId25"/>
    <p:sldId id="292" r:id="rId26"/>
    <p:sldId id="259" r:id="rId27"/>
    <p:sldId id="269" r:id="rId28"/>
    <p:sldId id="296" r:id="rId29"/>
    <p:sldId id="297" r:id="rId30"/>
    <p:sldId id="299" r:id="rId31"/>
    <p:sldId id="298" r:id="rId32"/>
    <p:sldId id="300" r:id="rId33"/>
    <p:sldId id="264" r:id="rId34"/>
    <p:sldId id="293" r:id="rId35"/>
    <p:sldId id="294" r:id="rId36"/>
    <p:sldId id="295" r:id="rId37"/>
    <p:sldId id="2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593EE-3A85-4DAF-8DF0-527EFB594F74}" v="4" dt="2022-05-24T20:33:17.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9661" autoAdjust="0"/>
  </p:normalViewPr>
  <p:slideViewPr>
    <p:cSldViewPr snapToGrid="0">
      <p:cViewPr varScale="1">
        <p:scale>
          <a:sx n="88" d="100"/>
          <a:sy n="88" d="100"/>
        </p:scale>
        <p:origin x="70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 Schuettler" userId="3687531f-ee6f-4c8c-b96e-4a34b27c2365" providerId="ADAL" clId="{3D1593EE-3A85-4DAF-8DF0-527EFB594F74}"/>
    <pc:docChg chg="modSld">
      <pc:chgData name="Karl Schuettler" userId="3687531f-ee6f-4c8c-b96e-4a34b27c2365" providerId="ADAL" clId="{3D1593EE-3A85-4DAF-8DF0-527EFB594F74}" dt="2022-05-24T20:55:07.046" v="0" actId="20577"/>
      <pc:docMkLst>
        <pc:docMk/>
      </pc:docMkLst>
      <pc:sldChg chg="modNotesTx">
        <pc:chgData name="Karl Schuettler" userId="3687531f-ee6f-4c8c-b96e-4a34b27c2365" providerId="ADAL" clId="{3D1593EE-3A85-4DAF-8DF0-527EFB594F74}" dt="2022-05-24T20:55:07.046" v="0" actId="20577"/>
        <pc:sldMkLst>
          <pc:docMk/>
          <pc:sldMk cId="2860087048" sldId="26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orthspangroup.sharepoint.com/sites/SharedNDrive/Shared%20Documents/ORGANIZATIONAL%20DEVELOPMENT/Build%20Back%20Better/Data%20for%20EDA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Minnesota Taconite Output, 2002-2021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Sheet1!$D$47</c:f>
              <c:strCache>
                <c:ptCount val="1"/>
                <c:pt idx="0">
                  <c:v>Million Metric Tons</c:v>
                </c:pt>
              </c:strCache>
            </c:strRef>
          </c:tx>
          <c:spPr>
            <a:ln w="28575" cap="rnd">
              <a:solidFill>
                <a:schemeClr val="dk1">
                  <a:tint val="88000"/>
                </a:schemeClr>
              </a:solidFill>
              <a:round/>
            </a:ln>
            <a:effectLst/>
          </c:spPr>
          <c:marker>
            <c:symbol val="none"/>
          </c:marker>
          <c:cat>
            <c:numRef>
              <c:f>Sheet1!$C$48:$C$67</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Sheet1!$D$48:$D$67</c:f>
              <c:numCache>
                <c:formatCode>General</c:formatCode>
                <c:ptCount val="20"/>
                <c:pt idx="0">
                  <c:v>39</c:v>
                </c:pt>
                <c:pt idx="1">
                  <c:v>35</c:v>
                </c:pt>
                <c:pt idx="2">
                  <c:v>41</c:v>
                </c:pt>
                <c:pt idx="3">
                  <c:v>41</c:v>
                </c:pt>
                <c:pt idx="4">
                  <c:v>40</c:v>
                </c:pt>
                <c:pt idx="5">
                  <c:v>39</c:v>
                </c:pt>
                <c:pt idx="6">
                  <c:v>40</c:v>
                </c:pt>
                <c:pt idx="7">
                  <c:v>17</c:v>
                </c:pt>
                <c:pt idx="8">
                  <c:v>36</c:v>
                </c:pt>
                <c:pt idx="9">
                  <c:v>40</c:v>
                </c:pt>
                <c:pt idx="10">
                  <c:v>40</c:v>
                </c:pt>
                <c:pt idx="11">
                  <c:v>39</c:v>
                </c:pt>
                <c:pt idx="12">
                  <c:v>40</c:v>
                </c:pt>
                <c:pt idx="13">
                  <c:v>33</c:v>
                </c:pt>
                <c:pt idx="14">
                  <c:v>29</c:v>
                </c:pt>
                <c:pt idx="15">
                  <c:v>38</c:v>
                </c:pt>
                <c:pt idx="16">
                  <c:v>39</c:v>
                </c:pt>
                <c:pt idx="17">
                  <c:v>37</c:v>
                </c:pt>
                <c:pt idx="18">
                  <c:v>30</c:v>
                </c:pt>
                <c:pt idx="19">
                  <c:v>39</c:v>
                </c:pt>
              </c:numCache>
            </c:numRef>
          </c:val>
          <c:smooth val="0"/>
          <c:extLst>
            <c:ext xmlns:c16="http://schemas.microsoft.com/office/drawing/2014/chart" uri="{C3380CC4-5D6E-409C-BE32-E72D297353CC}">
              <c16:uniqueId val="{00000000-44F1-4A71-A675-476AEC313BDD}"/>
            </c:ext>
          </c:extLst>
        </c:ser>
        <c:dLbls>
          <c:showLegendKey val="0"/>
          <c:showVal val="0"/>
          <c:showCatName val="0"/>
          <c:showSerName val="0"/>
          <c:showPercent val="0"/>
          <c:showBubbleSize val="0"/>
        </c:dLbls>
        <c:smooth val="0"/>
        <c:axId val="801348320"/>
        <c:axId val="801342912"/>
      </c:lineChart>
      <c:catAx>
        <c:axId val="8013483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342912"/>
        <c:crosses val="autoZero"/>
        <c:auto val="1"/>
        <c:lblAlgn val="ctr"/>
        <c:lblOffset val="100"/>
        <c:noMultiLvlLbl val="0"/>
      </c:catAx>
      <c:valAx>
        <c:axId val="801342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a:t>
                </a:r>
                <a:r>
                  <a:rPr lang="en-US" baseline="0"/>
                  <a:t> Metric Tons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348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ACF73-E47A-4E3D-8B0D-2FA86D8624D2}"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3974AA6C-C81D-414C-A7FE-443602951C20}">
      <dgm:prSet/>
      <dgm:spPr/>
      <dgm:t>
        <a:bodyPr/>
        <a:lstStyle/>
        <a:p>
          <a:r>
            <a:rPr lang="en-US"/>
            <a:t>2017: Recharge the Range</a:t>
          </a:r>
        </a:p>
      </dgm:t>
    </dgm:pt>
    <dgm:pt modelId="{CC225559-7E77-4045-BED6-24A774F38CBD}" type="parTrans" cxnId="{33E57BFE-C786-431B-960A-9323E8F4FB5C}">
      <dgm:prSet/>
      <dgm:spPr/>
      <dgm:t>
        <a:bodyPr/>
        <a:lstStyle/>
        <a:p>
          <a:endParaRPr lang="en-US"/>
        </a:p>
      </dgm:t>
    </dgm:pt>
    <dgm:pt modelId="{2469B0BD-E189-46F5-8D3A-EE998BD1036F}" type="sibTrans" cxnId="{33E57BFE-C786-431B-960A-9323E8F4FB5C}">
      <dgm:prSet/>
      <dgm:spPr/>
      <dgm:t>
        <a:bodyPr/>
        <a:lstStyle/>
        <a:p>
          <a:endParaRPr lang="en-US"/>
        </a:p>
      </dgm:t>
    </dgm:pt>
    <dgm:pt modelId="{6D29608F-EF7C-4B50-A71E-829E5DCD31D8}">
      <dgm:prSet/>
      <dgm:spPr/>
      <dgm:t>
        <a:bodyPr/>
        <a:lstStyle/>
        <a:p>
          <a:r>
            <a:rPr lang="en-US"/>
            <a:t>2018-2020: Blandin Broadband Communities </a:t>
          </a:r>
        </a:p>
      </dgm:t>
    </dgm:pt>
    <dgm:pt modelId="{672CFB18-6BBB-45D0-A56B-FDE3255584CD}" type="parTrans" cxnId="{2041726C-7012-447D-A6A3-F4E0B5FD9FE2}">
      <dgm:prSet/>
      <dgm:spPr/>
      <dgm:t>
        <a:bodyPr/>
        <a:lstStyle/>
        <a:p>
          <a:endParaRPr lang="en-US"/>
        </a:p>
      </dgm:t>
    </dgm:pt>
    <dgm:pt modelId="{B61A6245-A7AF-4DA3-89E0-D2E32EE41A84}" type="sibTrans" cxnId="{2041726C-7012-447D-A6A3-F4E0B5FD9FE2}">
      <dgm:prSet/>
      <dgm:spPr/>
      <dgm:t>
        <a:bodyPr/>
        <a:lstStyle/>
        <a:p>
          <a:endParaRPr lang="en-US"/>
        </a:p>
      </dgm:t>
    </dgm:pt>
    <dgm:pt modelId="{FB9DE292-8B2A-4C06-9E5F-7B6677D1DE74}">
      <dgm:prSet/>
      <dgm:spPr/>
      <dgm:t>
        <a:bodyPr/>
        <a:lstStyle/>
        <a:p>
          <a:r>
            <a:rPr lang="en-US"/>
            <a:t>2021: Comprehensive Economic Development Strategy (CEDS)</a:t>
          </a:r>
        </a:p>
      </dgm:t>
    </dgm:pt>
    <dgm:pt modelId="{40263992-4AB1-4D01-8555-38BEA8BA4ACB}" type="parTrans" cxnId="{CF32A7DB-0D2C-4F6D-B4A7-9DB66F8D1A28}">
      <dgm:prSet/>
      <dgm:spPr/>
      <dgm:t>
        <a:bodyPr/>
        <a:lstStyle/>
        <a:p>
          <a:endParaRPr lang="en-US"/>
        </a:p>
      </dgm:t>
    </dgm:pt>
    <dgm:pt modelId="{6B1C5ED6-1D51-408A-9506-8A10DBEC34A0}" type="sibTrans" cxnId="{CF32A7DB-0D2C-4F6D-B4A7-9DB66F8D1A28}">
      <dgm:prSet/>
      <dgm:spPr/>
      <dgm:t>
        <a:bodyPr/>
        <a:lstStyle/>
        <a:p>
          <a:endParaRPr lang="en-US"/>
        </a:p>
      </dgm:t>
    </dgm:pt>
    <dgm:pt modelId="{7E667BD8-A240-4DBC-8065-47AF41358E30}">
      <dgm:prSet/>
      <dgm:spPr/>
      <dgm:t>
        <a:bodyPr/>
        <a:lstStyle/>
        <a:p>
          <a:r>
            <a:rPr lang="en-US"/>
            <a:t>2021: Arrowhead Intelligent Region</a:t>
          </a:r>
        </a:p>
      </dgm:t>
    </dgm:pt>
    <dgm:pt modelId="{7080633A-5C40-43B5-8698-7A23041FCA03}" type="parTrans" cxnId="{619A762F-841E-467A-926E-9B8D64EFE5AC}">
      <dgm:prSet/>
      <dgm:spPr/>
      <dgm:t>
        <a:bodyPr/>
        <a:lstStyle/>
        <a:p>
          <a:endParaRPr lang="en-US"/>
        </a:p>
      </dgm:t>
    </dgm:pt>
    <dgm:pt modelId="{645CEB39-4001-4589-A781-616A33AEC932}" type="sibTrans" cxnId="{619A762F-841E-467A-926E-9B8D64EFE5AC}">
      <dgm:prSet/>
      <dgm:spPr/>
      <dgm:t>
        <a:bodyPr/>
        <a:lstStyle/>
        <a:p>
          <a:endParaRPr lang="en-US"/>
        </a:p>
      </dgm:t>
    </dgm:pt>
    <dgm:pt modelId="{F4FDFEEB-F885-465E-9B5A-6D5BED537456}">
      <dgm:prSet/>
      <dgm:spPr/>
      <dgm:t>
        <a:bodyPr/>
        <a:lstStyle/>
        <a:p>
          <a:r>
            <a:rPr lang="en-US"/>
            <a:t>2021: Statewide Energy Transition Office Established</a:t>
          </a:r>
        </a:p>
      </dgm:t>
    </dgm:pt>
    <dgm:pt modelId="{415ADABB-151E-4F1F-B017-AA52CB6C566C}" type="parTrans" cxnId="{12B178BD-B6AA-467D-B97C-CA92FB573753}">
      <dgm:prSet/>
      <dgm:spPr/>
      <dgm:t>
        <a:bodyPr/>
        <a:lstStyle/>
        <a:p>
          <a:endParaRPr lang="en-US"/>
        </a:p>
      </dgm:t>
    </dgm:pt>
    <dgm:pt modelId="{CF5A0C14-832D-4AFC-9EF8-4AFA4A89F018}" type="sibTrans" cxnId="{12B178BD-B6AA-467D-B97C-CA92FB573753}">
      <dgm:prSet/>
      <dgm:spPr/>
      <dgm:t>
        <a:bodyPr/>
        <a:lstStyle/>
        <a:p>
          <a:endParaRPr lang="en-US"/>
        </a:p>
      </dgm:t>
    </dgm:pt>
    <dgm:pt modelId="{750A918A-F07A-4E0B-B2E8-5553DDAE8404}" type="pres">
      <dgm:prSet presAssocID="{461ACF73-E47A-4E3D-8B0D-2FA86D8624D2}" presName="root" presStyleCnt="0">
        <dgm:presLayoutVars>
          <dgm:dir/>
          <dgm:resizeHandles val="exact"/>
        </dgm:presLayoutVars>
      </dgm:prSet>
      <dgm:spPr/>
    </dgm:pt>
    <dgm:pt modelId="{AE7F5562-869C-472B-AECF-85F331C82E5E}" type="pres">
      <dgm:prSet presAssocID="{3974AA6C-C81D-414C-A7FE-443602951C20}" presName="compNode" presStyleCnt="0"/>
      <dgm:spPr/>
    </dgm:pt>
    <dgm:pt modelId="{B069953C-6CB4-47B6-B6EB-7FEED45DD7CC}" type="pres">
      <dgm:prSet presAssocID="{3974AA6C-C81D-414C-A7FE-443602951C20}" presName="bgRect" presStyleLbl="bgShp" presStyleIdx="0" presStyleCnt="5" custLinFactNeighborX="11158" custLinFactNeighborY="-469"/>
      <dgm:spPr/>
    </dgm:pt>
    <dgm:pt modelId="{61B9B00D-FAFE-4ADF-8D5D-B80269BC7AC7}" type="pres">
      <dgm:prSet presAssocID="{3974AA6C-C81D-414C-A7FE-443602951C2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dd"/>
        </a:ext>
      </dgm:extLst>
    </dgm:pt>
    <dgm:pt modelId="{827CD54C-FB25-433E-B3F8-574F8F4ABB8C}" type="pres">
      <dgm:prSet presAssocID="{3974AA6C-C81D-414C-A7FE-443602951C20}" presName="spaceRect" presStyleCnt="0"/>
      <dgm:spPr/>
    </dgm:pt>
    <dgm:pt modelId="{B6D8B312-4920-4DAD-BA66-7D0244282B33}" type="pres">
      <dgm:prSet presAssocID="{3974AA6C-C81D-414C-A7FE-443602951C20}" presName="parTx" presStyleLbl="revTx" presStyleIdx="0" presStyleCnt="5">
        <dgm:presLayoutVars>
          <dgm:chMax val="0"/>
          <dgm:chPref val="0"/>
        </dgm:presLayoutVars>
      </dgm:prSet>
      <dgm:spPr/>
    </dgm:pt>
    <dgm:pt modelId="{F11E9478-CB8D-4447-B4AF-62724225034A}" type="pres">
      <dgm:prSet presAssocID="{2469B0BD-E189-46F5-8D3A-EE998BD1036F}" presName="sibTrans" presStyleCnt="0"/>
      <dgm:spPr/>
    </dgm:pt>
    <dgm:pt modelId="{E03ADC15-C480-48B5-895C-A01C49AD1C6B}" type="pres">
      <dgm:prSet presAssocID="{6D29608F-EF7C-4B50-A71E-829E5DCD31D8}" presName="compNode" presStyleCnt="0"/>
      <dgm:spPr/>
    </dgm:pt>
    <dgm:pt modelId="{E6F438B4-1B89-4A98-BAF5-A561882077C6}" type="pres">
      <dgm:prSet presAssocID="{6D29608F-EF7C-4B50-A71E-829E5DCD31D8}" presName="bgRect" presStyleLbl="bgShp" presStyleIdx="1" presStyleCnt="5"/>
      <dgm:spPr/>
    </dgm:pt>
    <dgm:pt modelId="{8FA179F1-1552-4E30-8146-CBE59D92438F}" type="pres">
      <dgm:prSet presAssocID="{6D29608F-EF7C-4B50-A71E-829E5DCD31D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reless router"/>
        </a:ext>
      </dgm:extLst>
    </dgm:pt>
    <dgm:pt modelId="{517ED3FF-A7D1-4E34-877A-C572ED688ACC}" type="pres">
      <dgm:prSet presAssocID="{6D29608F-EF7C-4B50-A71E-829E5DCD31D8}" presName="spaceRect" presStyleCnt="0"/>
      <dgm:spPr/>
    </dgm:pt>
    <dgm:pt modelId="{D5272D36-B767-4CDF-8A26-960BED2243C3}" type="pres">
      <dgm:prSet presAssocID="{6D29608F-EF7C-4B50-A71E-829E5DCD31D8}" presName="parTx" presStyleLbl="revTx" presStyleIdx="1" presStyleCnt="5">
        <dgm:presLayoutVars>
          <dgm:chMax val="0"/>
          <dgm:chPref val="0"/>
        </dgm:presLayoutVars>
      </dgm:prSet>
      <dgm:spPr/>
    </dgm:pt>
    <dgm:pt modelId="{7506AC02-BC0D-4D48-AF47-183759CD615D}" type="pres">
      <dgm:prSet presAssocID="{B61A6245-A7AF-4DA3-89E0-D2E32EE41A84}" presName="sibTrans" presStyleCnt="0"/>
      <dgm:spPr/>
    </dgm:pt>
    <dgm:pt modelId="{E9A78791-9016-44C3-A7EC-2A1D37A5A321}" type="pres">
      <dgm:prSet presAssocID="{FB9DE292-8B2A-4C06-9E5F-7B6677D1DE74}" presName="compNode" presStyleCnt="0"/>
      <dgm:spPr/>
    </dgm:pt>
    <dgm:pt modelId="{A99D54CB-9A17-48D9-922D-62B7BB23F24B}" type="pres">
      <dgm:prSet presAssocID="{FB9DE292-8B2A-4C06-9E5F-7B6677D1DE74}" presName="bgRect" presStyleLbl="bgShp" presStyleIdx="2" presStyleCnt="5"/>
      <dgm:spPr/>
    </dgm:pt>
    <dgm:pt modelId="{8F9A3B0D-B5BA-45B5-ABFA-1CDBAE52F170}" type="pres">
      <dgm:prSet presAssocID="{FB9DE292-8B2A-4C06-9E5F-7B6677D1DE7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67FC405D-9BD8-4680-97A8-502C57736552}" type="pres">
      <dgm:prSet presAssocID="{FB9DE292-8B2A-4C06-9E5F-7B6677D1DE74}" presName="spaceRect" presStyleCnt="0"/>
      <dgm:spPr/>
    </dgm:pt>
    <dgm:pt modelId="{523CE9F2-9C4C-4825-805D-ED16C2FD4420}" type="pres">
      <dgm:prSet presAssocID="{FB9DE292-8B2A-4C06-9E5F-7B6677D1DE74}" presName="parTx" presStyleLbl="revTx" presStyleIdx="2" presStyleCnt="5">
        <dgm:presLayoutVars>
          <dgm:chMax val="0"/>
          <dgm:chPref val="0"/>
        </dgm:presLayoutVars>
      </dgm:prSet>
      <dgm:spPr/>
    </dgm:pt>
    <dgm:pt modelId="{A9007593-4100-4C3B-86C6-A5FABC4ABD04}" type="pres">
      <dgm:prSet presAssocID="{6B1C5ED6-1D51-408A-9506-8A10DBEC34A0}" presName="sibTrans" presStyleCnt="0"/>
      <dgm:spPr/>
    </dgm:pt>
    <dgm:pt modelId="{01CA1F53-D9E3-4EB7-99B4-35F01AA03565}" type="pres">
      <dgm:prSet presAssocID="{7E667BD8-A240-4DBC-8065-47AF41358E30}" presName="compNode" presStyleCnt="0"/>
      <dgm:spPr/>
    </dgm:pt>
    <dgm:pt modelId="{82540F4C-DE69-4B0E-B710-9F1A8162F76E}" type="pres">
      <dgm:prSet presAssocID="{7E667BD8-A240-4DBC-8065-47AF41358E30}" presName="bgRect" presStyleLbl="bgShp" presStyleIdx="3" presStyleCnt="5"/>
      <dgm:spPr/>
    </dgm:pt>
    <dgm:pt modelId="{2F4BB81A-77A3-4EE4-9E4D-83297E020EFE}" type="pres">
      <dgm:prSet presAssocID="{7E667BD8-A240-4DBC-8065-47AF41358E3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rrow: Slight curve"/>
        </a:ext>
      </dgm:extLst>
    </dgm:pt>
    <dgm:pt modelId="{6D25D02E-598F-4138-9431-2A211A8D6191}" type="pres">
      <dgm:prSet presAssocID="{7E667BD8-A240-4DBC-8065-47AF41358E30}" presName="spaceRect" presStyleCnt="0"/>
      <dgm:spPr/>
    </dgm:pt>
    <dgm:pt modelId="{E3F63D39-7AA4-4CB7-B8F6-1B886BF7A4A9}" type="pres">
      <dgm:prSet presAssocID="{7E667BD8-A240-4DBC-8065-47AF41358E30}" presName="parTx" presStyleLbl="revTx" presStyleIdx="3" presStyleCnt="5">
        <dgm:presLayoutVars>
          <dgm:chMax val="0"/>
          <dgm:chPref val="0"/>
        </dgm:presLayoutVars>
      </dgm:prSet>
      <dgm:spPr/>
    </dgm:pt>
    <dgm:pt modelId="{21F69D20-B031-497B-A29A-9A109D0CAE15}" type="pres">
      <dgm:prSet presAssocID="{645CEB39-4001-4589-A781-616A33AEC932}" presName="sibTrans" presStyleCnt="0"/>
      <dgm:spPr/>
    </dgm:pt>
    <dgm:pt modelId="{E161D623-A40E-4C91-BB80-FC6048C66A0E}" type="pres">
      <dgm:prSet presAssocID="{F4FDFEEB-F885-465E-9B5A-6D5BED537456}" presName="compNode" presStyleCnt="0"/>
      <dgm:spPr/>
    </dgm:pt>
    <dgm:pt modelId="{AC2F1320-0FF3-4F34-8375-64814C5683CF}" type="pres">
      <dgm:prSet presAssocID="{F4FDFEEB-F885-465E-9B5A-6D5BED537456}" presName="bgRect" presStyleLbl="bgShp" presStyleIdx="4" presStyleCnt="5"/>
      <dgm:spPr/>
    </dgm:pt>
    <dgm:pt modelId="{1B50F23F-7439-4A79-86B7-25AC57E26C43}" type="pres">
      <dgm:prSet presAssocID="{F4FDFEEB-F885-465E-9B5A-6D5BED53745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ity"/>
        </a:ext>
      </dgm:extLst>
    </dgm:pt>
    <dgm:pt modelId="{B0854451-AC4E-44F9-A2B5-05733B14ADB3}" type="pres">
      <dgm:prSet presAssocID="{F4FDFEEB-F885-465E-9B5A-6D5BED537456}" presName="spaceRect" presStyleCnt="0"/>
      <dgm:spPr/>
    </dgm:pt>
    <dgm:pt modelId="{9F9B991E-F62E-473C-A2FE-E25AA5747236}" type="pres">
      <dgm:prSet presAssocID="{F4FDFEEB-F885-465E-9B5A-6D5BED537456}" presName="parTx" presStyleLbl="revTx" presStyleIdx="4" presStyleCnt="5">
        <dgm:presLayoutVars>
          <dgm:chMax val="0"/>
          <dgm:chPref val="0"/>
        </dgm:presLayoutVars>
      </dgm:prSet>
      <dgm:spPr/>
    </dgm:pt>
  </dgm:ptLst>
  <dgm:cxnLst>
    <dgm:cxn modelId="{00C69900-83CE-44B6-B8AB-5186F4F039BC}" type="presOf" srcId="{6D29608F-EF7C-4B50-A71E-829E5DCD31D8}" destId="{D5272D36-B767-4CDF-8A26-960BED2243C3}" srcOrd="0" destOrd="0" presId="urn:microsoft.com/office/officeart/2018/2/layout/IconVerticalSolidList"/>
    <dgm:cxn modelId="{AD215F05-30C8-49B8-BCBE-D14F191C992F}" type="presOf" srcId="{461ACF73-E47A-4E3D-8B0D-2FA86D8624D2}" destId="{750A918A-F07A-4E0B-B2E8-5553DDAE8404}" srcOrd="0" destOrd="0" presId="urn:microsoft.com/office/officeart/2018/2/layout/IconVerticalSolidList"/>
    <dgm:cxn modelId="{911D5D23-D126-47B5-BD1B-F4670165A98A}" type="presOf" srcId="{3974AA6C-C81D-414C-A7FE-443602951C20}" destId="{B6D8B312-4920-4DAD-BA66-7D0244282B33}" srcOrd="0" destOrd="0" presId="urn:microsoft.com/office/officeart/2018/2/layout/IconVerticalSolidList"/>
    <dgm:cxn modelId="{619A762F-841E-467A-926E-9B8D64EFE5AC}" srcId="{461ACF73-E47A-4E3D-8B0D-2FA86D8624D2}" destId="{7E667BD8-A240-4DBC-8065-47AF41358E30}" srcOrd="3" destOrd="0" parTransId="{7080633A-5C40-43B5-8698-7A23041FCA03}" sibTransId="{645CEB39-4001-4589-A781-616A33AEC932}"/>
    <dgm:cxn modelId="{2041726C-7012-447D-A6A3-F4E0B5FD9FE2}" srcId="{461ACF73-E47A-4E3D-8B0D-2FA86D8624D2}" destId="{6D29608F-EF7C-4B50-A71E-829E5DCD31D8}" srcOrd="1" destOrd="0" parTransId="{672CFB18-6BBB-45D0-A56B-FDE3255584CD}" sibTransId="{B61A6245-A7AF-4DA3-89E0-D2E32EE41A84}"/>
    <dgm:cxn modelId="{CB9F8298-9631-4941-AEE7-985809DF6DCA}" type="presOf" srcId="{FB9DE292-8B2A-4C06-9E5F-7B6677D1DE74}" destId="{523CE9F2-9C4C-4825-805D-ED16C2FD4420}" srcOrd="0" destOrd="0" presId="urn:microsoft.com/office/officeart/2018/2/layout/IconVerticalSolidList"/>
    <dgm:cxn modelId="{12B178BD-B6AA-467D-B97C-CA92FB573753}" srcId="{461ACF73-E47A-4E3D-8B0D-2FA86D8624D2}" destId="{F4FDFEEB-F885-465E-9B5A-6D5BED537456}" srcOrd="4" destOrd="0" parTransId="{415ADABB-151E-4F1F-B017-AA52CB6C566C}" sibTransId="{CF5A0C14-832D-4AFC-9EF8-4AFA4A89F018}"/>
    <dgm:cxn modelId="{86EAD9D1-56B6-450D-93E3-D6CE1BC5D726}" type="presOf" srcId="{F4FDFEEB-F885-465E-9B5A-6D5BED537456}" destId="{9F9B991E-F62E-473C-A2FE-E25AA5747236}" srcOrd="0" destOrd="0" presId="urn:microsoft.com/office/officeart/2018/2/layout/IconVerticalSolidList"/>
    <dgm:cxn modelId="{CF32A7DB-0D2C-4F6D-B4A7-9DB66F8D1A28}" srcId="{461ACF73-E47A-4E3D-8B0D-2FA86D8624D2}" destId="{FB9DE292-8B2A-4C06-9E5F-7B6677D1DE74}" srcOrd="2" destOrd="0" parTransId="{40263992-4AB1-4D01-8555-38BEA8BA4ACB}" sibTransId="{6B1C5ED6-1D51-408A-9506-8A10DBEC34A0}"/>
    <dgm:cxn modelId="{EA653CE3-591B-489F-BD83-3B3C94D996B2}" type="presOf" srcId="{7E667BD8-A240-4DBC-8065-47AF41358E30}" destId="{E3F63D39-7AA4-4CB7-B8F6-1B886BF7A4A9}" srcOrd="0" destOrd="0" presId="urn:microsoft.com/office/officeart/2018/2/layout/IconVerticalSolidList"/>
    <dgm:cxn modelId="{33E57BFE-C786-431B-960A-9323E8F4FB5C}" srcId="{461ACF73-E47A-4E3D-8B0D-2FA86D8624D2}" destId="{3974AA6C-C81D-414C-A7FE-443602951C20}" srcOrd="0" destOrd="0" parTransId="{CC225559-7E77-4045-BED6-24A774F38CBD}" sibTransId="{2469B0BD-E189-46F5-8D3A-EE998BD1036F}"/>
    <dgm:cxn modelId="{C3D5A3C9-3C2C-4185-AE74-FB455D7B10AB}" type="presParOf" srcId="{750A918A-F07A-4E0B-B2E8-5553DDAE8404}" destId="{AE7F5562-869C-472B-AECF-85F331C82E5E}" srcOrd="0" destOrd="0" presId="urn:microsoft.com/office/officeart/2018/2/layout/IconVerticalSolidList"/>
    <dgm:cxn modelId="{C9994C9A-C114-4DF5-881F-56CAE0E0655A}" type="presParOf" srcId="{AE7F5562-869C-472B-AECF-85F331C82E5E}" destId="{B069953C-6CB4-47B6-B6EB-7FEED45DD7CC}" srcOrd="0" destOrd="0" presId="urn:microsoft.com/office/officeart/2018/2/layout/IconVerticalSolidList"/>
    <dgm:cxn modelId="{C8BC1713-3801-47CF-8A31-DAB21CE3161B}" type="presParOf" srcId="{AE7F5562-869C-472B-AECF-85F331C82E5E}" destId="{61B9B00D-FAFE-4ADF-8D5D-B80269BC7AC7}" srcOrd="1" destOrd="0" presId="urn:microsoft.com/office/officeart/2018/2/layout/IconVerticalSolidList"/>
    <dgm:cxn modelId="{EA0AFA2D-150F-4629-80E1-F53B8F57BFBD}" type="presParOf" srcId="{AE7F5562-869C-472B-AECF-85F331C82E5E}" destId="{827CD54C-FB25-433E-B3F8-574F8F4ABB8C}" srcOrd="2" destOrd="0" presId="urn:microsoft.com/office/officeart/2018/2/layout/IconVerticalSolidList"/>
    <dgm:cxn modelId="{A3153465-6042-4AE8-8AE8-D05F4F51922F}" type="presParOf" srcId="{AE7F5562-869C-472B-AECF-85F331C82E5E}" destId="{B6D8B312-4920-4DAD-BA66-7D0244282B33}" srcOrd="3" destOrd="0" presId="urn:microsoft.com/office/officeart/2018/2/layout/IconVerticalSolidList"/>
    <dgm:cxn modelId="{E1971E28-1BA2-4ACB-BDA4-EF97386DFCFC}" type="presParOf" srcId="{750A918A-F07A-4E0B-B2E8-5553DDAE8404}" destId="{F11E9478-CB8D-4447-B4AF-62724225034A}" srcOrd="1" destOrd="0" presId="urn:microsoft.com/office/officeart/2018/2/layout/IconVerticalSolidList"/>
    <dgm:cxn modelId="{E56BA84C-13EF-4CDF-A113-513878CA7317}" type="presParOf" srcId="{750A918A-F07A-4E0B-B2E8-5553DDAE8404}" destId="{E03ADC15-C480-48B5-895C-A01C49AD1C6B}" srcOrd="2" destOrd="0" presId="urn:microsoft.com/office/officeart/2018/2/layout/IconVerticalSolidList"/>
    <dgm:cxn modelId="{A9A42F0F-A733-4B44-AF85-A7A582A453A5}" type="presParOf" srcId="{E03ADC15-C480-48B5-895C-A01C49AD1C6B}" destId="{E6F438B4-1B89-4A98-BAF5-A561882077C6}" srcOrd="0" destOrd="0" presId="urn:microsoft.com/office/officeart/2018/2/layout/IconVerticalSolidList"/>
    <dgm:cxn modelId="{A9CDB241-F940-471B-8E94-56BF970EB6C9}" type="presParOf" srcId="{E03ADC15-C480-48B5-895C-A01C49AD1C6B}" destId="{8FA179F1-1552-4E30-8146-CBE59D92438F}" srcOrd="1" destOrd="0" presId="urn:microsoft.com/office/officeart/2018/2/layout/IconVerticalSolidList"/>
    <dgm:cxn modelId="{0A03B970-43AB-4AFF-82B7-A615A06BE387}" type="presParOf" srcId="{E03ADC15-C480-48B5-895C-A01C49AD1C6B}" destId="{517ED3FF-A7D1-4E34-877A-C572ED688ACC}" srcOrd="2" destOrd="0" presId="urn:microsoft.com/office/officeart/2018/2/layout/IconVerticalSolidList"/>
    <dgm:cxn modelId="{E33582C9-F5AF-4B33-9389-30A08341E978}" type="presParOf" srcId="{E03ADC15-C480-48B5-895C-A01C49AD1C6B}" destId="{D5272D36-B767-4CDF-8A26-960BED2243C3}" srcOrd="3" destOrd="0" presId="urn:microsoft.com/office/officeart/2018/2/layout/IconVerticalSolidList"/>
    <dgm:cxn modelId="{1AFB24E8-C79C-4815-BBED-CED0ED65E42F}" type="presParOf" srcId="{750A918A-F07A-4E0B-B2E8-5553DDAE8404}" destId="{7506AC02-BC0D-4D48-AF47-183759CD615D}" srcOrd="3" destOrd="0" presId="urn:microsoft.com/office/officeart/2018/2/layout/IconVerticalSolidList"/>
    <dgm:cxn modelId="{F4214A40-4F5D-4DB3-BF37-53AACDF0DB62}" type="presParOf" srcId="{750A918A-F07A-4E0B-B2E8-5553DDAE8404}" destId="{E9A78791-9016-44C3-A7EC-2A1D37A5A321}" srcOrd="4" destOrd="0" presId="urn:microsoft.com/office/officeart/2018/2/layout/IconVerticalSolidList"/>
    <dgm:cxn modelId="{3EADA8DE-8FFF-4D0C-93D7-FFB59C0E0029}" type="presParOf" srcId="{E9A78791-9016-44C3-A7EC-2A1D37A5A321}" destId="{A99D54CB-9A17-48D9-922D-62B7BB23F24B}" srcOrd="0" destOrd="0" presId="urn:microsoft.com/office/officeart/2018/2/layout/IconVerticalSolidList"/>
    <dgm:cxn modelId="{AF5F40A8-0FA0-4477-B226-288492C12B55}" type="presParOf" srcId="{E9A78791-9016-44C3-A7EC-2A1D37A5A321}" destId="{8F9A3B0D-B5BA-45B5-ABFA-1CDBAE52F170}" srcOrd="1" destOrd="0" presId="urn:microsoft.com/office/officeart/2018/2/layout/IconVerticalSolidList"/>
    <dgm:cxn modelId="{05E94328-68EB-4455-ABF3-214D50794C71}" type="presParOf" srcId="{E9A78791-9016-44C3-A7EC-2A1D37A5A321}" destId="{67FC405D-9BD8-4680-97A8-502C57736552}" srcOrd="2" destOrd="0" presId="urn:microsoft.com/office/officeart/2018/2/layout/IconVerticalSolidList"/>
    <dgm:cxn modelId="{B19FFEF2-8EF8-4627-8818-BDA939DF716C}" type="presParOf" srcId="{E9A78791-9016-44C3-A7EC-2A1D37A5A321}" destId="{523CE9F2-9C4C-4825-805D-ED16C2FD4420}" srcOrd="3" destOrd="0" presId="urn:microsoft.com/office/officeart/2018/2/layout/IconVerticalSolidList"/>
    <dgm:cxn modelId="{C459DE4A-E690-405F-8B33-35B7E63AA1E9}" type="presParOf" srcId="{750A918A-F07A-4E0B-B2E8-5553DDAE8404}" destId="{A9007593-4100-4C3B-86C6-A5FABC4ABD04}" srcOrd="5" destOrd="0" presId="urn:microsoft.com/office/officeart/2018/2/layout/IconVerticalSolidList"/>
    <dgm:cxn modelId="{57E6FBFF-6C50-48DD-9A47-A8404A4DC781}" type="presParOf" srcId="{750A918A-F07A-4E0B-B2E8-5553DDAE8404}" destId="{01CA1F53-D9E3-4EB7-99B4-35F01AA03565}" srcOrd="6" destOrd="0" presId="urn:microsoft.com/office/officeart/2018/2/layout/IconVerticalSolidList"/>
    <dgm:cxn modelId="{82FAC9B2-EF9F-4D5E-868B-412E567D796D}" type="presParOf" srcId="{01CA1F53-D9E3-4EB7-99B4-35F01AA03565}" destId="{82540F4C-DE69-4B0E-B710-9F1A8162F76E}" srcOrd="0" destOrd="0" presId="urn:microsoft.com/office/officeart/2018/2/layout/IconVerticalSolidList"/>
    <dgm:cxn modelId="{51DE72E8-F30E-4B8B-BB19-3E2BC4580912}" type="presParOf" srcId="{01CA1F53-D9E3-4EB7-99B4-35F01AA03565}" destId="{2F4BB81A-77A3-4EE4-9E4D-83297E020EFE}" srcOrd="1" destOrd="0" presId="urn:microsoft.com/office/officeart/2018/2/layout/IconVerticalSolidList"/>
    <dgm:cxn modelId="{C13402EE-560A-443C-90DD-53EE89C2C8BF}" type="presParOf" srcId="{01CA1F53-D9E3-4EB7-99B4-35F01AA03565}" destId="{6D25D02E-598F-4138-9431-2A211A8D6191}" srcOrd="2" destOrd="0" presId="urn:microsoft.com/office/officeart/2018/2/layout/IconVerticalSolidList"/>
    <dgm:cxn modelId="{9BC562F9-B682-44DE-A947-538872767683}" type="presParOf" srcId="{01CA1F53-D9E3-4EB7-99B4-35F01AA03565}" destId="{E3F63D39-7AA4-4CB7-B8F6-1B886BF7A4A9}" srcOrd="3" destOrd="0" presId="urn:microsoft.com/office/officeart/2018/2/layout/IconVerticalSolidList"/>
    <dgm:cxn modelId="{E92F3BC6-6659-458D-9A37-D610452F6BCA}" type="presParOf" srcId="{750A918A-F07A-4E0B-B2E8-5553DDAE8404}" destId="{21F69D20-B031-497B-A29A-9A109D0CAE15}" srcOrd="7" destOrd="0" presId="urn:microsoft.com/office/officeart/2018/2/layout/IconVerticalSolidList"/>
    <dgm:cxn modelId="{11BCBFC0-235C-4A43-AA87-C34070855A31}" type="presParOf" srcId="{750A918A-F07A-4E0B-B2E8-5553DDAE8404}" destId="{E161D623-A40E-4C91-BB80-FC6048C66A0E}" srcOrd="8" destOrd="0" presId="urn:microsoft.com/office/officeart/2018/2/layout/IconVerticalSolidList"/>
    <dgm:cxn modelId="{AA7585D2-6C23-4D6C-998D-54021AC26B39}" type="presParOf" srcId="{E161D623-A40E-4C91-BB80-FC6048C66A0E}" destId="{AC2F1320-0FF3-4F34-8375-64814C5683CF}" srcOrd="0" destOrd="0" presId="urn:microsoft.com/office/officeart/2018/2/layout/IconVerticalSolidList"/>
    <dgm:cxn modelId="{1A319B99-8B94-46FD-9CDE-7DD91770D37E}" type="presParOf" srcId="{E161D623-A40E-4C91-BB80-FC6048C66A0E}" destId="{1B50F23F-7439-4A79-86B7-25AC57E26C43}" srcOrd="1" destOrd="0" presId="urn:microsoft.com/office/officeart/2018/2/layout/IconVerticalSolidList"/>
    <dgm:cxn modelId="{DBD2DBCD-302B-422D-9E60-5E8DC1F5A5BB}" type="presParOf" srcId="{E161D623-A40E-4C91-BB80-FC6048C66A0E}" destId="{B0854451-AC4E-44F9-A2B5-05733B14ADB3}" srcOrd="2" destOrd="0" presId="urn:microsoft.com/office/officeart/2018/2/layout/IconVerticalSolidList"/>
    <dgm:cxn modelId="{69517EC9-1C18-43C8-8F8E-E12ED02391E8}" type="presParOf" srcId="{E161D623-A40E-4C91-BB80-FC6048C66A0E}" destId="{9F9B991E-F62E-473C-A2FE-E25AA5747236}"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09A39A-2186-426F-80DC-64F48FC0B763}"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CC9A982F-8652-43D9-8E34-3712781CB139}">
      <dgm:prSet/>
      <dgm:spPr/>
      <dgm:t>
        <a:bodyPr/>
        <a:lstStyle/>
        <a:p>
          <a:r>
            <a:rPr lang="en-US"/>
            <a:t>Disconnect between policy and rural economics </a:t>
          </a:r>
        </a:p>
      </dgm:t>
    </dgm:pt>
    <dgm:pt modelId="{EE079D4C-A061-4C8D-97DD-E015C5F187E0}" type="parTrans" cxnId="{9BBD34CF-7C9A-4154-A5F3-B9B4B1776B25}">
      <dgm:prSet/>
      <dgm:spPr/>
      <dgm:t>
        <a:bodyPr/>
        <a:lstStyle/>
        <a:p>
          <a:endParaRPr lang="en-US"/>
        </a:p>
      </dgm:t>
    </dgm:pt>
    <dgm:pt modelId="{8103F181-E0DC-4A07-985F-460B5A522182}" type="sibTrans" cxnId="{9BBD34CF-7C9A-4154-A5F3-B9B4B1776B25}">
      <dgm:prSet/>
      <dgm:spPr/>
      <dgm:t>
        <a:bodyPr/>
        <a:lstStyle/>
        <a:p>
          <a:endParaRPr lang="en-US"/>
        </a:p>
      </dgm:t>
    </dgm:pt>
    <dgm:pt modelId="{E36726E1-F4EC-4B40-9B66-9138136FD207}">
      <dgm:prSet/>
      <dgm:spPr/>
      <dgm:t>
        <a:bodyPr/>
        <a:lstStyle/>
        <a:p>
          <a:r>
            <a:rPr lang="en-US"/>
            <a:t>Small communities unaware of resources, or lack resources/staff capacity, and may not have budgets to expand it</a:t>
          </a:r>
        </a:p>
      </dgm:t>
    </dgm:pt>
    <dgm:pt modelId="{7D2E41FE-F297-4D56-8025-D280B9DCAA33}" type="parTrans" cxnId="{C95AAF09-F49D-49A8-A612-EBBCAD898285}">
      <dgm:prSet/>
      <dgm:spPr/>
      <dgm:t>
        <a:bodyPr/>
        <a:lstStyle/>
        <a:p>
          <a:endParaRPr lang="en-US"/>
        </a:p>
      </dgm:t>
    </dgm:pt>
    <dgm:pt modelId="{840660B3-7D54-49C8-9F7F-94E989975332}" type="sibTrans" cxnId="{C95AAF09-F49D-49A8-A612-EBBCAD898285}">
      <dgm:prSet/>
      <dgm:spPr/>
      <dgm:t>
        <a:bodyPr/>
        <a:lstStyle/>
        <a:p>
          <a:endParaRPr lang="en-US"/>
        </a:p>
      </dgm:t>
    </dgm:pt>
    <dgm:pt modelId="{E661D485-3FB3-4773-8ABF-611296072976}">
      <dgm:prSet/>
      <dgm:spPr/>
      <dgm:t>
        <a:bodyPr/>
        <a:lstStyle/>
        <a:p>
          <a:r>
            <a:rPr lang="en-US"/>
            <a:t>Regional entities can do things at scale, but may not have authority or boots on the ground necessary to make projects happen</a:t>
          </a:r>
        </a:p>
      </dgm:t>
    </dgm:pt>
    <dgm:pt modelId="{92EF82DF-4FC9-4CB0-BDD0-527F87B370C7}" type="parTrans" cxnId="{65B09232-5DC6-4AFA-B144-FFF12A7E0F59}">
      <dgm:prSet/>
      <dgm:spPr/>
      <dgm:t>
        <a:bodyPr/>
        <a:lstStyle/>
        <a:p>
          <a:endParaRPr lang="en-US"/>
        </a:p>
      </dgm:t>
    </dgm:pt>
    <dgm:pt modelId="{10C4D425-2183-41B9-B845-CEA7B3112F41}" type="sibTrans" cxnId="{65B09232-5DC6-4AFA-B144-FFF12A7E0F59}">
      <dgm:prSet/>
      <dgm:spPr/>
      <dgm:t>
        <a:bodyPr/>
        <a:lstStyle/>
        <a:p>
          <a:endParaRPr lang="en-US"/>
        </a:p>
      </dgm:t>
    </dgm:pt>
    <dgm:pt modelId="{A7CCC226-98D1-4E95-8BB0-F83E97E836BB}">
      <dgm:prSet/>
      <dgm:spPr/>
      <dgm:t>
        <a:bodyPr/>
        <a:lstStyle/>
        <a:p>
          <a:r>
            <a:rPr lang="en-US"/>
            <a:t>Regions get lumped together in complicated or different ways by different entities</a:t>
          </a:r>
        </a:p>
      </dgm:t>
    </dgm:pt>
    <dgm:pt modelId="{AED83BD2-F1B0-4344-93A1-8CD9CF404556}" type="parTrans" cxnId="{4D47B503-B12C-49EA-92FF-A9F3B12820B7}">
      <dgm:prSet/>
      <dgm:spPr/>
      <dgm:t>
        <a:bodyPr/>
        <a:lstStyle/>
        <a:p>
          <a:endParaRPr lang="en-US"/>
        </a:p>
      </dgm:t>
    </dgm:pt>
    <dgm:pt modelId="{F39C286B-9C64-4071-AAC1-5CC526B8A823}" type="sibTrans" cxnId="{4D47B503-B12C-49EA-92FF-A9F3B12820B7}">
      <dgm:prSet/>
      <dgm:spPr/>
      <dgm:t>
        <a:bodyPr/>
        <a:lstStyle/>
        <a:p>
          <a:endParaRPr lang="en-US"/>
        </a:p>
      </dgm:t>
    </dgm:pt>
    <dgm:pt modelId="{95900DC4-0708-4C36-9B78-B0752CC683B5}" type="pres">
      <dgm:prSet presAssocID="{FE09A39A-2186-426F-80DC-64F48FC0B763}" presName="outerComposite" presStyleCnt="0">
        <dgm:presLayoutVars>
          <dgm:chMax val="5"/>
          <dgm:dir/>
          <dgm:resizeHandles val="exact"/>
        </dgm:presLayoutVars>
      </dgm:prSet>
      <dgm:spPr/>
    </dgm:pt>
    <dgm:pt modelId="{40C3BE75-295A-4F47-A90F-925602107F01}" type="pres">
      <dgm:prSet presAssocID="{FE09A39A-2186-426F-80DC-64F48FC0B763}" presName="dummyMaxCanvas" presStyleCnt="0">
        <dgm:presLayoutVars/>
      </dgm:prSet>
      <dgm:spPr/>
    </dgm:pt>
    <dgm:pt modelId="{833E2C59-896E-43E8-8724-FAF2D55D1227}" type="pres">
      <dgm:prSet presAssocID="{FE09A39A-2186-426F-80DC-64F48FC0B763}" presName="FourNodes_1" presStyleLbl="node1" presStyleIdx="0" presStyleCnt="4">
        <dgm:presLayoutVars>
          <dgm:bulletEnabled val="1"/>
        </dgm:presLayoutVars>
      </dgm:prSet>
      <dgm:spPr/>
    </dgm:pt>
    <dgm:pt modelId="{21138506-9541-4B3B-92B7-0BCA01C1CC95}" type="pres">
      <dgm:prSet presAssocID="{FE09A39A-2186-426F-80DC-64F48FC0B763}" presName="FourNodes_2" presStyleLbl="node1" presStyleIdx="1" presStyleCnt="4">
        <dgm:presLayoutVars>
          <dgm:bulletEnabled val="1"/>
        </dgm:presLayoutVars>
      </dgm:prSet>
      <dgm:spPr/>
    </dgm:pt>
    <dgm:pt modelId="{0A423714-07BE-460B-9F06-0FB3F32D9430}" type="pres">
      <dgm:prSet presAssocID="{FE09A39A-2186-426F-80DC-64F48FC0B763}" presName="FourNodes_3" presStyleLbl="node1" presStyleIdx="2" presStyleCnt="4">
        <dgm:presLayoutVars>
          <dgm:bulletEnabled val="1"/>
        </dgm:presLayoutVars>
      </dgm:prSet>
      <dgm:spPr/>
    </dgm:pt>
    <dgm:pt modelId="{92D80EF5-3393-4863-8E6D-BABEEC064C92}" type="pres">
      <dgm:prSet presAssocID="{FE09A39A-2186-426F-80DC-64F48FC0B763}" presName="FourNodes_4" presStyleLbl="node1" presStyleIdx="3" presStyleCnt="4">
        <dgm:presLayoutVars>
          <dgm:bulletEnabled val="1"/>
        </dgm:presLayoutVars>
      </dgm:prSet>
      <dgm:spPr/>
    </dgm:pt>
    <dgm:pt modelId="{BA7D463B-EA95-47AE-B86A-495D0EB7B3E3}" type="pres">
      <dgm:prSet presAssocID="{FE09A39A-2186-426F-80DC-64F48FC0B763}" presName="FourConn_1-2" presStyleLbl="fgAccFollowNode1" presStyleIdx="0" presStyleCnt="3">
        <dgm:presLayoutVars>
          <dgm:bulletEnabled val="1"/>
        </dgm:presLayoutVars>
      </dgm:prSet>
      <dgm:spPr/>
    </dgm:pt>
    <dgm:pt modelId="{7DB9AD6A-E5D7-45AE-A14A-0A455DE2C62D}" type="pres">
      <dgm:prSet presAssocID="{FE09A39A-2186-426F-80DC-64F48FC0B763}" presName="FourConn_2-3" presStyleLbl="fgAccFollowNode1" presStyleIdx="1" presStyleCnt="3">
        <dgm:presLayoutVars>
          <dgm:bulletEnabled val="1"/>
        </dgm:presLayoutVars>
      </dgm:prSet>
      <dgm:spPr/>
    </dgm:pt>
    <dgm:pt modelId="{5A50E062-C9E0-4DC2-B50B-7467F6624A7B}" type="pres">
      <dgm:prSet presAssocID="{FE09A39A-2186-426F-80DC-64F48FC0B763}" presName="FourConn_3-4" presStyleLbl="fgAccFollowNode1" presStyleIdx="2" presStyleCnt="3">
        <dgm:presLayoutVars>
          <dgm:bulletEnabled val="1"/>
        </dgm:presLayoutVars>
      </dgm:prSet>
      <dgm:spPr/>
    </dgm:pt>
    <dgm:pt modelId="{320C1F5D-9091-4B87-B7C1-2B512F415080}" type="pres">
      <dgm:prSet presAssocID="{FE09A39A-2186-426F-80DC-64F48FC0B763}" presName="FourNodes_1_text" presStyleLbl="node1" presStyleIdx="3" presStyleCnt="4">
        <dgm:presLayoutVars>
          <dgm:bulletEnabled val="1"/>
        </dgm:presLayoutVars>
      </dgm:prSet>
      <dgm:spPr/>
    </dgm:pt>
    <dgm:pt modelId="{637AEEC0-F4A2-4234-9A47-3FBF50F082EC}" type="pres">
      <dgm:prSet presAssocID="{FE09A39A-2186-426F-80DC-64F48FC0B763}" presName="FourNodes_2_text" presStyleLbl="node1" presStyleIdx="3" presStyleCnt="4">
        <dgm:presLayoutVars>
          <dgm:bulletEnabled val="1"/>
        </dgm:presLayoutVars>
      </dgm:prSet>
      <dgm:spPr/>
    </dgm:pt>
    <dgm:pt modelId="{54FCE8F2-7733-4F10-BA46-4B9E85DE26BC}" type="pres">
      <dgm:prSet presAssocID="{FE09A39A-2186-426F-80DC-64F48FC0B763}" presName="FourNodes_3_text" presStyleLbl="node1" presStyleIdx="3" presStyleCnt="4">
        <dgm:presLayoutVars>
          <dgm:bulletEnabled val="1"/>
        </dgm:presLayoutVars>
      </dgm:prSet>
      <dgm:spPr/>
    </dgm:pt>
    <dgm:pt modelId="{13BF82DE-9404-47F3-A4AF-C0A366026CD1}" type="pres">
      <dgm:prSet presAssocID="{FE09A39A-2186-426F-80DC-64F48FC0B763}" presName="FourNodes_4_text" presStyleLbl="node1" presStyleIdx="3" presStyleCnt="4">
        <dgm:presLayoutVars>
          <dgm:bulletEnabled val="1"/>
        </dgm:presLayoutVars>
      </dgm:prSet>
      <dgm:spPr/>
    </dgm:pt>
  </dgm:ptLst>
  <dgm:cxnLst>
    <dgm:cxn modelId="{1BF06902-A47A-4423-B494-FFF843932B52}" type="presOf" srcId="{CC9A982F-8652-43D9-8E34-3712781CB139}" destId="{320C1F5D-9091-4B87-B7C1-2B512F415080}" srcOrd="1" destOrd="0" presId="urn:microsoft.com/office/officeart/2005/8/layout/vProcess5"/>
    <dgm:cxn modelId="{4D47B503-B12C-49EA-92FF-A9F3B12820B7}" srcId="{FE09A39A-2186-426F-80DC-64F48FC0B763}" destId="{A7CCC226-98D1-4E95-8BB0-F83E97E836BB}" srcOrd="3" destOrd="0" parTransId="{AED83BD2-F1B0-4344-93A1-8CD9CF404556}" sibTransId="{F39C286B-9C64-4071-AAC1-5CC526B8A823}"/>
    <dgm:cxn modelId="{B6752506-EF99-455D-94DA-225A3F1EC4B3}" type="presOf" srcId="{E661D485-3FB3-4773-8ABF-611296072976}" destId="{54FCE8F2-7733-4F10-BA46-4B9E85DE26BC}" srcOrd="1" destOrd="0" presId="urn:microsoft.com/office/officeart/2005/8/layout/vProcess5"/>
    <dgm:cxn modelId="{C95AAF09-F49D-49A8-A612-EBBCAD898285}" srcId="{FE09A39A-2186-426F-80DC-64F48FC0B763}" destId="{E36726E1-F4EC-4B40-9B66-9138136FD207}" srcOrd="1" destOrd="0" parTransId="{7D2E41FE-F297-4D56-8025-D280B9DCAA33}" sibTransId="{840660B3-7D54-49C8-9F7F-94E989975332}"/>
    <dgm:cxn modelId="{38024114-57FB-4BBD-994B-D0831AE2E141}" type="presOf" srcId="{A7CCC226-98D1-4E95-8BB0-F83E97E836BB}" destId="{13BF82DE-9404-47F3-A4AF-C0A366026CD1}" srcOrd="1" destOrd="0" presId="urn:microsoft.com/office/officeart/2005/8/layout/vProcess5"/>
    <dgm:cxn modelId="{41712728-E13B-4D96-8FBE-D6393E122FE2}" type="presOf" srcId="{FE09A39A-2186-426F-80DC-64F48FC0B763}" destId="{95900DC4-0708-4C36-9B78-B0752CC683B5}" srcOrd="0" destOrd="0" presId="urn:microsoft.com/office/officeart/2005/8/layout/vProcess5"/>
    <dgm:cxn modelId="{65B09232-5DC6-4AFA-B144-FFF12A7E0F59}" srcId="{FE09A39A-2186-426F-80DC-64F48FC0B763}" destId="{E661D485-3FB3-4773-8ABF-611296072976}" srcOrd="2" destOrd="0" parTransId="{92EF82DF-4FC9-4CB0-BDD0-527F87B370C7}" sibTransId="{10C4D425-2183-41B9-B845-CEA7B3112F41}"/>
    <dgm:cxn modelId="{6DF8805C-5893-4DEF-B673-02C72DA0C569}" type="presOf" srcId="{10C4D425-2183-41B9-B845-CEA7B3112F41}" destId="{5A50E062-C9E0-4DC2-B50B-7467F6624A7B}" srcOrd="0" destOrd="0" presId="urn:microsoft.com/office/officeart/2005/8/layout/vProcess5"/>
    <dgm:cxn modelId="{A57A5C68-E269-4C77-9520-959614996122}" type="presOf" srcId="{8103F181-E0DC-4A07-985F-460B5A522182}" destId="{BA7D463B-EA95-47AE-B86A-495D0EB7B3E3}" srcOrd="0" destOrd="0" presId="urn:microsoft.com/office/officeart/2005/8/layout/vProcess5"/>
    <dgm:cxn modelId="{9759DE52-9C99-41B5-BCBD-201EC93F6F2C}" type="presOf" srcId="{E661D485-3FB3-4773-8ABF-611296072976}" destId="{0A423714-07BE-460B-9F06-0FB3F32D9430}" srcOrd="0" destOrd="0" presId="urn:microsoft.com/office/officeart/2005/8/layout/vProcess5"/>
    <dgm:cxn modelId="{A41E7197-96B9-40EF-A700-0AB0F3CCC874}" type="presOf" srcId="{CC9A982F-8652-43D9-8E34-3712781CB139}" destId="{833E2C59-896E-43E8-8724-FAF2D55D1227}" srcOrd="0" destOrd="0" presId="urn:microsoft.com/office/officeart/2005/8/layout/vProcess5"/>
    <dgm:cxn modelId="{EC9A3498-4E64-4329-899A-9152F18DB4BE}" type="presOf" srcId="{E36726E1-F4EC-4B40-9B66-9138136FD207}" destId="{21138506-9541-4B3B-92B7-0BCA01C1CC95}" srcOrd="0" destOrd="0" presId="urn:microsoft.com/office/officeart/2005/8/layout/vProcess5"/>
    <dgm:cxn modelId="{5DE9A1A6-D9B7-45E9-8A7E-687EF5547BC7}" type="presOf" srcId="{A7CCC226-98D1-4E95-8BB0-F83E97E836BB}" destId="{92D80EF5-3393-4863-8E6D-BABEEC064C92}" srcOrd="0" destOrd="0" presId="urn:microsoft.com/office/officeart/2005/8/layout/vProcess5"/>
    <dgm:cxn modelId="{99177CC7-88E2-4EAE-BDA1-5569214C9847}" type="presOf" srcId="{E36726E1-F4EC-4B40-9B66-9138136FD207}" destId="{637AEEC0-F4A2-4234-9A47-3FBF50F082EC}" srcOrd="1" destOrd="0" presId="urn:microsoft.com/office/officeart/2005/8/layout/vProcess5"/>
    <dgm:cxn modelId="{9BBD34CF-7C9A-4154-A5F3-B9B4B1776B25}" srcId="{FE09A39A-2186-426F-80DC-64F48FC0B763}" destId="{CC9A982F-8652-43D9-8E34-3712781CB139}" srcOrd="0" destOrd="0" parTransId="{EE079D4C-A061-4C8D-97DD-E015C5F187E0}" sibTransId="{8103F181-E0DC-4A07-985F-460B5A522182}"/>
    <dgm:cxn modelId="{1C89AFE1-B176-4E4E-BA03-22546E656E1C}" type="presOf" srcId="{840660B3-7D54-49C8-9F7F-94E989975332}" destId="{7DB9AD6A-E5D7-45AE-A14A-0A455DE2C62D}" srcOrd="0" destOrd="0" presId="urn:microsoft.com/office/officeart/2005/8/layout/vProcess5"/>
    <dgm:cxn modelId="{648C639F-CDB2-40DD-85D5-9708F783A379}" type="presParOf" srcId="{95900DC4-0708-4C36-9B78-B0752CC683B5}" destId="{40C3BE75-295A-4F47-A90F-925602107F01}" srcOrd="0" destOrd="0" presId="urn:microsoft.com/office/officeart/2005/8/layout/vProcess5"/>
    <dgm:cxn modelId="{C18B9C60-9876-4ED8-9C98-D9A2C5D34795}" type="presParOf" srcId="{95900DC4-0708-4C36-9B78-B0752CC683B5}" destId="{833E2C59-896E-43E8-8724-FAF2D55D1227}" srcOrd="1" destOrd="0" presId="urn:microsoft.com/office/officeart/2005/8/layout/vProcess5"/>
    <dgm:cxn modelId="{6F823298-F5A5-4D87-8B41-BDA01928945F}" type="presParOf" srcId="{95900DC4-0708-4C36-9B78-B0752CC683B5}" destId="{21138506-9541-4B3B-92B7-0BCA01C1CC95}" srcOrd="2" destOrd="0" presId="urn:microsoft.com/office/officeart/2005/8/layout/vProcess5"/>
    <dgm:cxn modelId="{D230DE79-A7E1-43E5-A55B-E0384C3A3810}" type="presParOf" srcId="{95900DC4-0708-4C36-9B78-B0752CC683B5}" destId="{0A423714-07BE-460B-9F06-0FB3F32D9430}" srcOrd="3" destOrd="0" presId="urn:microsoft.com/office/officeart/2005/8/layout/vProcess5"/>
    <dgm:cxn modelId="{AD147F55-1EB3-433B-B4AC-9B69A72B5BB3}" type="presParOf" srcId="{95900DC4-0708-4C36-9B78-B0752CC683B5}" destId="{92D80EF5-3393-4863-8E6D-BABEEC064C92}" srcOrd="4" destOrd="0" presId="urn:microsoft.com/office/officeart/2005/8/layout/vProcess5"/>
    <dgm:cxn modelId="{C4892132-B540-4962-8CF2-FBCE34006D92}" type="presParOf" srcId="{95900DC4-0708-4C36-9B78-B0752CC683B5}" destId="{BA7D463B-EA95-47AE-B86A-495D0EB7B3E3}" srcOrd="5" destOrd="0" presId="urn:microsoft.com/office/officeart/2005/8/layout/vProcess5"/>
    <dgm:cxn modelId="{52E55DAF-95A2-4875-9EA7-A9946715C2DA}" type="presParOf" srcId="{95900DC4-0708-4C36-9B78-B0752CC683B5}" destId="{7DB9AD6A-E5D7-45AE-A14A-0A455DE2C62D}" srcOrd="6" destOrd="0" presId="urn:microsoft.com/office/officeart/2005/8/layout/vProcess5"/>
    <dgm:cxn modelId="{57A95A02-E67E-4BF2-A86F-EADF0D7D62A9}" type="presParOf" srcId="{95900DC4-0708-4C36-9B78-B0752CC683B5}" destId="{5A50E062-C9E0-4DC2-B50B-7467F6624A7B}" srcOrd="7" destOrd="0" presId="urn:microsoft.com/office/officeart/2005/8/layout/vProcess5"/>
    <dgm:cxn modelId="{153A0934-B552-4DBC-AC31-642B0D541F34}" type="presParOf" srcId="{95900DC4-0708-4C36-9B78-B0752CC683B5}" destId="{320C1F5D-9091-4B87-B7C1-2B512F415080}" srcOrd="8" destOrd="0" presId="urn:microsoft.com/office/officeart/2005/8/layout/vProcess5"/>
    <dgm:cxn modelId="{7B5927D4-8BAD-4605-8CC9-A2D9CC05BBA5}" type="presParOf" srcId="{95900DC4-0708-4C36-9B78-B0752CC683B5}" destId="{637AEEC0-F4A2-4234-9A47-3FBF50F082EC}" srcOrd="9" destOrd="0" presId="urn:microsoft.com/office/officeart/2005/8/layout/vProcess5"/>
    <dgm:cxn modelId="{BE95675B-0023-47C1-A22F-A00AB43FA923}" type="presParOf" srcId="{95900DC4-0708-4C36-9B78-B0752CC683B5}" destId="{54FCE8F2-7733-4F10-BA46-4B9E85DE26BC}" srcOrd="10" destOrd="0" presId="urn:microsoft.com/office/officeart/2005/8/layout/vProcess5"/>
    <dgm:cxn modelId="{CFA04897-85FF-434E-8F18-03418072597F}" type="presParOf" srcId="{95900DC4-0708-4C36-9B78-B0752CC683B5}" destId="{13BF82DE-9404-47F3-A4AF-C0A366026CD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13E046-E11F-4494-AFA7-1FB8FD44EF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CE249BC-C59C-453A-AEE3-9E2A92010A79}">
      <dgm:prSet/>
      <dgm:spPr/>
      <dgm:t>
        <a:bodyPr/>
        <a:lstStyle/>
        <a:p>
          <a:r>
            <a:rPr lang="en-US"/>
            <a:t>There’s suddenly money for all the things</a:t>
          </a:r>
        </a:p>
      </dgm:t>
    </dgm:pt>
    <dgm:pt modelId="{073E74B5-BEB6-404B-83B0-53C18AF73E30}" type="parTrans" cxnId="{6DEA1756-99A5-4376-8B5B-0E8F1DCD5E5B}">
      <dgm:prSet/>
      <dgm:spPr/>
      <dgm:t>
        <a:bodyPr/>
        <a:lstStyle/>
        <a:p>
          <a:endParaRPr lang="en-US"/>
        </a:p>
      </dgm:t>
    </dgm:pt>
    <dgm:pt modelId="{D8833DBB-885A-455F-BB47-5C90AC01BC88}" type="sibTrans" cxnId="{6DEA1756-99A5-4376-8B5B-0E8F1DCD5E5B}">
      <dgm:prSet/>
      <dgm:spPr/>
      <dgm:t>
        <a:bodyPr/>
        <a:lstStyle/>
        <a:p>
          <a:endParaRPr lang="en-US"/>
        </a:p>
      </dgm:t>
    </dgm:pt>
    <dgm:pt modelId="{3191BA8D-473D-4F54-B5E3-614524FD5437}">
      <dgm:prSet/>
      <dgm:spPr/>
      <dgm:t>
        <a:bodyPr/>
        <a:lstStyle/>
        <a:p>
          <a:r>
            <a:rPr lang="en-US" dirty="0"/>
            <a:t>Relatively few strings attached</a:t>
          </a:r>
        </a:p>
      </dgm:t>
    </dgm:pt>
    <dgm:pt modelId="{773CCEE6-B82A-41F2-AFF4-2B901854D2C5}" type="parTrans" cxnId="{5BD4693D-F6CA-4CF7-BDFD-C7A8D4D89029}">
      <dgm:prSet/>
      <dgm:spPr/>
      <dgm:t>
        <a:bodyPr/>
        <a:lstStyle/>
        <a:p>
          <a:endParaRPr lang="en-US"/>
        </a:p>
      </dgm:t>
    </dgm:pt>
    <dgm:pt modelId="{B697654D-546F-4851-B275-10D2498F6F92}" type="sibTrans" cxnId="{5BD4693D-F6CA-4CF7-BDFD-C7A8D4D89029}">
      <dgm:prSet/>
      <dgm:spPr/>
      <dgm:t>
        <a:bodyPr/>
        <a:lstStyle/>
        <a:p>
          <a:endParaRPr lang="en-US"/>
        </a:p>
      </dgm:t>
    </dgm:pt>
    <dgm:pt modelId="{E74599C9-5F45-4818-B07A-D185FAF8CFE4}">
      <dgm:prSet/>
      <dgm:spPr/>
      <dgm:t>
        <a:bodyPr/>
        <a:lstStyle/>
        <a:p>
          <a:r>
            <a:rPr lang="en-US"/>
            <a:t>Chances to plan proactively</a:t>
          </a:r>
        </a:p>
      </dgm:t>
    </dgm:pt>
    <dgm:pt modelId="{F0772257-B1D5-4F5B-8F72-2665B16806C4}" type="parTrans" cxnId="{450C823F-AEB8-4B9D-A5FE-5ED780E12259}">
      <dgm:prSet/>
      <dgm:spPr/>
      <dgm:t>
        <a:bodyPr/>
        <a:lstStyle/>
        <a:p>
          <a:endParaRPr lang="en-US"/>
        </a:p>
      </dgm:t>
    </dgm:pt>
    <dgm:pt modelId="{7E36A042-46A3-4431-82D6-82C3BACE97FC}" type="sibTrans" cxnId="{450C823F-AEB8-4B9D-A5FE-5ED780E12259}">
      <dgm:prSet/>
      <dgm:spPr/>
      <dgm:t>
        <a:bodyPr/>
        <a:lstStyle/>
        <a:p>
          <a:endParaRPr lang="en-US"/>
        </a:p>
      </dgm:t>
    </dgm:pt>
    <dgm:pt modelId="{5CB4D32A-8628-4567-9641-273F0CC24C42}">
      <dgm:prSet/>
      <dgm:spPr/>
      <dgm:t>
        <a:bodyPr/>
        <a:lstStyle/>
        <a:p>
          <a:r>
            <a:rPr lang="en-US"/>
            <a:t>Meeting priorities, not just chasing money</a:t>
          </a:r>
        </a:p>
      </dgm:t>
    </dgm:pt>
    <dgm:pt modelId="{77516647-DDA4-4D46-B392-E9DA4E30E3E5}" type="parTrans" cxnId="{AFC33DAE-9644-4261-B29E-D42AC1A28056}">
      <dgm:prSet/>
      <dgm:spPr/>
      <dgm:t>
        <a:bodyPr/>
        <a:lstStyle/>
        <a:p>
          <a:endParaRPr lang="en-US"/>
        </a:p>
      </dgm:t>
    </dgm:pt>
    <dgm:pt modelId="{EA01C983-0066-40FE-9D07-41C99C04DF90}" type="sibTrans" cxnId="{AFC33DAE-9644-4261-B29E-D42AC1A28056}">
      <dgm:prSet/>
      <dgm:spPr/>
      <dgm:t>
        <a:bodyPr/>
        <a:lstStyle/>
        <a:p>
          <a:endParaRPr lang="en-US"/>
        </a:p>
      </dgm:t>
    </dgm:pt>
    <dgm:pt modelId="{018C2A91-99E1-4469-885A-A0397CEE8937}" type="pres">
      <dgm:prSet presAssocID="{8C13E046-E11F-4494-AFA7-1FB8FD44EF91}" presName="linear" presStyleCnt="0">
        <dgm:presLayoutVars>
          <dgm:animLvl val="lvl"/>
          <dgm:resizeHandles val="exact"/>
        </dgm:presLayoutVars>
      </dgm:prSet>
      <dgm:spPr/>
    </dgm:pt>
    <dgm:pt modelId="{81570FD3-BF3E-4752-9308-DF05AB577BD8}" type="pres">
      <dgm:prSet presAssocID="{6CE249BC-C59C-453A-AEE3-9E2A92010A79}" presName="parentText" presStyleLbl="node1" presStyleIdx="0" presStyleCnt="4">
        <dgm:presLayoutVars>
          <dgm:chMax val="0"/>
          <dgm:bulletEnabled val="1"/>
        </dgm:presLayoutVars>
      </dgm:prSet>
      <dgm:spPr/>
    </dgm:pt>
    <dgm:pt modelId="{3407AC2C-1865-40E1-9C7F-C859FCD27883}" type="pres">
      <dgm:prSet presAssocID="{D8833DBB-885A-455F-BB47-5C90AC01BC88}" presName="spacer" presStyleCnt="0"/>
      <dgm:spPr/>
    </dgm:pt>
    <dgm:pt modelId="{247E5683-7F05-452B-8F4A-CD34A3EF71B5}" type="pres">
      <dgm:prSet presAssocID="{3191BA8D-473D-4F54-B5E3-614524FD5437}" presName="parentText" presStyleLbl="node1" presStyleIdx="1" presStyleCnt="4">
        <dgm:presLayoutVars>
          <dgm:chMax val="0"/>
          <dgm:bulletEnabled val="1"/>
        </dgm:presLayoutVars>
      </dgm:prSet>
      <dgm:spPr/>
    </dgm:pt>
    <dgm:pt modelId="{D3B719F3-E1AF-47C7-AD60-8D5717CB828F}" type="pres">
      <dgm:prSet presAssocID="{B697654D-546F-4851-B275-10D2498F6F92}" presName="spacer" presStyleCnt="0"/>
      <dgm:spPr/>
    </dgm:pt>
    <dgm:pt modelId="{84187BB3-A791-4229-9672-7B473CA55EA9}" type="pres">
      <dgm:prSet presAssocID="{E74599C9-5F45-4818-B07A-D185FAF8CFE4}" presName="parentText" presStyleLbl="node1" presStyleIdx="2" presStyleCnt="4">
        <dgm:presLayoutVars>
          <dgm:chMax val="0"/>
          <dgm:bulletEnabled val="1"/>
        </dgm:presLayoutVars>
      </dgm:prSet>
      <dgm:spPr/>
    </dgm:pt>
    <dgm:pt modelId="{0DD739EF-3ED3-4E15-98BB-7E4164A50007}" type="pres">
      <dgm:prSet presAssocID="{7E36A042-46A3-4431-82D6-82C3BACE97FC}" presName="spacer" presStyleCnt="0"/>
      <dgm:spPr/>
    </dgm:pt>
    <dgm:pt modelId="{CA5754FB-2D00-49CD-BE81-E2D573E0C6CD}" type="pres">
      <dgm:prSet presAssocID="{5CB4D32A-8628-4567-9641-273F0CC24C42}" presName="parentText" presStyleLbl="node1" presStyleIdx="3" presStyleCnt="4">
        <dgm:presLayoutVars>
          <dgm:chMax val="0"/>
          <dgm:bulletEnabled val="1"/>
        </dgm:presLayoutVars>
      </dgm:prSet>
      <dgm:spPr/>
    </dgm:pt>
  </dgm:ptLst>
  <dgm:cxnLst>
    <dgm:cxn modelId="{5BD4693D-F6CA-4CF7-BDFD-C7A8D4D89029}" srcId="{8C13E046-E11F-4494-AFA7-1FB8FD44EF91}" destId="{3191BA8D-473D-4F54-B5E3-614524FD5437}" srcOrd="1" destOrd="0" parTransId="{773CCEE6-B82A-41F2-AFF4-2B901854D2C5}" sibTransId="{B697654D-546F-4851-B275-10D2498F6F92}"/>
    <dgm:cxn modelId="{450C823F-AEB8-4B9D-A5FE-5ED780E12259}" srcId="{8C13E046-E11F-4494-AFA7-1FB8FD44EF91}" destId="{E74599C9-5F45-4818-B07A-D185FAF8CFE4}" srcOrd="2" destOrd="0" parTransId="{F0772257-B1D5-4F5B-8F72-2665B16806C4}" sibTransId="{7E36A042-46A3-4431-82D6-82C3BACE97FC}"/>
    <dgm:cxn modelId="{9861A866-AC62-4D5A-86CA-127D00B38AFB}" type="presOf" srcId="{5CB4D32A-8628-4567-9641-273F0CC24C42}" destId="{CA5754FB-2D00-49CD-BE81-E2D573E0C6CD}" srcOrd="0" destOrd="0" presId="urn:microsoft.com/office/officeart/2005/8/layout/vList2"/>
    <dgm:cxn modelId="{18636E73-B393-4BA8-8AA8-DDFA20229258}" type="presOf" srcId="{E74599C9-5F45-4818-B07A-D185FAF8CFE4}" destId="{84187BB3-A791-4229-9672-7B473CA55EA9}" srcOrd="0" destOrd="0" presId="urn:microsoft.com/office/officeart/2005/8/layout/vList2"/>
    <dgm:cxn modelId="{6DEA1756-99A5-4376-8B5B-0E8F1DCD5E5B}" srcId="{8C13E046-E11F-4494-AFA7-1FB8FD44EF91}" destId="{6CE249BC-C59C-453A-AEE3-9E2A92010A79}" srcOrd="0" destOrd="0" parTransId="{073E74B5-BEB6-404B-83B0-53C18AF73E30}" sibTransId="{D8833DBB-885A-455F-BB47-5C90AC01BC88}"/>
    <dgm:cxn modelId="{84C2F5A7-FA70-4E4D-AC84-2DF9212AEF12}" type="presOf" srcId="{8C13E046-E11F-4494-AFA7-1FB8FD44EF91}" destId="{018C2A91-99E1-4469-885A-A0397CEE8937}" srcOrd="0" destOrd="0" presId="urn:microsoft.com/office/officeart/2005/8/layout/vList2"/>
    <dgm:cxn modelId="{AFC33DAE-9644-4261-B29E-D42AC1A28056}" srcId="{8C13E046-E11F-4494-AFA7-1FB8FD44EF91}" destId="{5CB4D32A-8628-4567-9641-273F0CC24C42}" srcOrd="3" destOrd="0" parTransId="{77516647-DDA4-4D46-B392-E9DA4E30E3E5}" sibTransId="{EA01C983-0066-40FE-9D07-41C99C04DF90}"/>
    <dgm:cxn modelId="{07B293C6-5ECF-4F50-8586-44BBF2661572}" type="presOf" srcId="{3191BA8D-473D-4F54-B5E3-614524FD5437}" destId="{247E5683-7F05-452B-8F4A-CD34A3EF71B5}" srcOrd="0" destOrd="0" presId="urn:microsoft.com/office/officeart/2005/8/layout/vList2"/>
    <dgm:cxn modelId="{0B4E07CB-B202-490E-83DF-A965297BD2D5}" type="presOf" srcId="{6CE249BC-C59C-453A-AEE3-9E2A92010A79}" destId="{81570FD3-BF3E-4752-9308-DF05AB577BD8}" srcOrd="0" destOrd="0" presId="urn:microsoft.com/office/officeart/2005/8/layout/vList2"/>
    <dgm:cxn modelId="{AE397440-7630-402D-B32F-786E544F935D}" type="presParOf" srcId="{018C2A91-99E1-4469-885A-A0397CEE8937}" destId="{81570FD3-BF3E-4752-9308-DF05AB577BD8}" srcOrd="0" destOrd="0" presId="urn:microsoft.com/office/officeart/2005/8/layout/vList2"/>
    <dgm:cxn modelId="{403FA4F2-D727-4161-B83A-7DBEDEB2A00A}" type="presParOf" srcId="{018C2A91-99E1-4469-885A-A0397CEE8937}" destId="{3407AC2C-1865-40E1-9C7F-C859FCD27883}" srcOrd="1" destOrd="0" presId="urn:microsoft.com/office/officeart/2005/8/layout/vList2"/>
    <dgm:cxn modelId="{506B8897-4E65-48E1-958E-6D97BC8B45C8}" type="presParOf" srcId="{018C2A91-99E1-4469-885A-A0397CEE8937}" destId="{247E5683-7F05-452B-8F4A-CD34A3EF71B5}" srcOrd="2" destOrd="0" presId="urn:microsoft.com/office/officeart/2005/8/layout/vList2"/>
    <dgm:cxn modelId="{2F60D89A-83C8-40C2-8712-3BD789D616B9}" type="presParOf" srcId="{018C2A91-99E1-4469-885A-A0397CEE8937}" destId="{D3B719F3-E1AF-47C7-AD60-8D5717CB828F}" srcOrd="3" destOrd="0" presId="urn:microsoft.com/office/officeart/2005/8/layout/vList2"/>
    <dgm:cxn modelId="{6DB0CA20-0B23-4BA4-86D1-CCA59489B261}" type="presParOf" srcId="{018C2A91-99E1-4469-885A-A0397CEE8937}" destId="{84187BB3-A791-4229-9672-7B473CA55EA9}" srcOrd="4" destOrd="0" presId="urn:microsoft.com/office/officeart/2005/8/layout/vList2"/>
    <dgm:cxn modelId="{C5AABB62-6E8F-4160-9155-99A51ED07960}" type="presParOf" srcId="{018C2A91-99E1-4469-885A-A0397CEE8937}" destId="{0DD739EF-3ED3-4E15-98BB-7E4164A50007}" srcOrd="5" destOrd="0" presId="urn:microsoft.com/office/officeart/2005/8/layout/vList2"/>
    <dgm:cxn modelId="{F671F50D-4E62-4318-BBB5-E7635A92316B}" type="presParOf" srcId="{018C2A91-99E1-4469-885A-A0397CEE8937}" destId="{CA5754FB-2D00-49CD-BE81-E2D573E0C6C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D8970C-E6CD-41F6-AB5B-A15150FFD46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DE8FE89-A824-4C10-B20B-40092E07741B}">
      <dgm:prSet/>
      <dgm:spPr/>
      <dgm:t>
        <a:bodyPr/>
        <a:lstStyle/>
        <a:p>
          <a:r>
            <a:rPr lang="en-US"/>
            <a:t>Competitive grant application process from federal EDA</a:t>
          </a:r>
        </a:p>
      </dgm:t>
    </dgm:pt>
    <dgm:pt modelId="{14035A3F-A3DC-42B7-A33C-DE3EE270A1FF}" type="parTrans" cxnId="{133B06C2-2A6B-4BE9-A9EC-C9716B33C8EE}">
      <dgm:prSet/>
      <dgm:spPr/>
      <dgm:t>
        <a:bodyPr/>
        <a:lstStyle/>
        <a:p>
          <a:endParaRPr lang="en-US"/>
        </a:p>
      </dgm:t>
    </dgm:pt>
    <dgm:pt modelId="{9A2DA59E-BFA5-42A9-8ADC-1C4E0C692E6F}" type="sibTrans" cxnId="{133B06C2-2A6B-4BE9-A9EC-C9716B33C8EE}">
      <dgm:prSet/>
      <dgm:spPr/>
      <dgm:t>
        <a:bodyPr/>
        <a:lstStyle/>
        <a:p>
          <a:endParaRPr lang="en-US"/>
        </a:p>
      </dgm:t>
    </dgm:pt>
    <dgm:pt modelId="{214EE2C4-6A5E-4E7D-B6E9-711E99A9C8B1}">
      <dgm:prSet/>
      <dgm:spPr/>
      <dgm:t>
        <a:bodyPr/>
        <a:lstStyle/>
        <a:p>
          <a:r>
            <a:rPr lang="en-US"/>
            <a:t>Regional in scale with coal communities emphasis</a:t>
          </a:r>
        </a:p>
      </dgm:t>
    </dgm:pt>
    <dgm:pt modelId="{AB73E028-6957-42AC-A457-AA9C4AC5F7F8}" type="parTrans" cxnId="{3D03A248-43C4-4F05-AFFE-0F10B3A7CCFB}">
      <dgm:prSet/>
      <dgm:spPr/>
      <dgm:t>
        <a:bodyPr/>
        <a:lstStyle/>
        <a:p>
          <a:endParaRPr lang="en-US"/>
        </a:p>
      </dgm:t>
    </dgm:pt>
    <dgm:pt modelId="{40C375F4-33F8-4C30-A370-0C9DE7CF94AA}" type="sibTrans" cxnId="{3D03A248-43C4-4F05-AFFE-0F10B3A7CCFB}">
      <dgm:prSet/>
      <dgm:spPr/>
      <dgm:t>
        <a:bodyPr/>
        <a:lstStyle/>
        <a:p>
          <a:endParaRPr lang="en-US"/>
        </a:p>
      </dgm:t>
    </dgm:pt>
    <dgm:pt modelId="{C7AC4CA7-2894-4356-B662-0E87A6E1D59F}">
      <dgm:prSet/>
      <dgm:spPr/>
      <dgm:t>
        <a:bodyPr/>
        <a:lstStyle/>
        <a:p>
          <a:r>
            <a:rPr lang="en-US"/>
            <a:t>Opportunity to re-frame regional economy with an emphasis on technology-infused traditional industries (timber, taconite, tourism, technology)</a:t>
          </a:r>
        </a:p>
      </dgm:t>
    </dgm:pt>
    <dgm:pt modelId="{FC6BB03F-E1CF-4C6C-90BC-27ED52136621}" type="parTrans" cxnId="{2BAC11E0-B00D-4C6C-9594-499ECF6F1F23}">
      <dgm:prSet/>
      <dgm:spPr/>
      <dgm:t>
        <a:bodyPr/>
        <a:lstStyle/>
        <a:p>
          <a:endParaRPr lang="en-US"/>
        </a:p>
      </dgm:t>
    </dgm:pt>
    <dgm:pt modelId="{D799D012-A76D-47E9-9A2C-C86D50DB4CA6}" type="sibTrans" cxnId="{2BAC11E0-B00D-4C6C-9594-499ECF6F1F23}">
      <dgm:prSet/>
      <dgm:spPr/>
      <dgm:t>
        <a:bodyPr/>
        <a:lstStyle/>
        <a:p>
          <a:endParaRPr lang="en-US"/>
        </a:p>
      </dgm:t>
    </dgm:pt>
    <dgm:pt modelId="{1FBD44CB-9FF7-4752-B05D-B9466DB82969}" type="pres">
      <dgm:prSet presAssocID="{22D8970C-E6CD-41F6-AB5B-A15150FFD46A}" presName="linear" presStyleCnt="0">
        <dgm:presLayoutVars>
          <dgm:animLvl val="lvl"/>
          <dgm:resizeHandles val="exact"/>
        </dgm:presLayoutVars>
      </dgm:prSet>
      <dgm:spPr/>
    </dgm:pt>
    <dgm:pt modelId="{119BA577-DFE1-40EC-9498-057255E396BB}" type="pres">
      <dgm:prSet presAssocID="{4DE8FE89-A824-4C10-B20B-40092E07741B}" presName="parentText" presStyleLbl="node1" presStyleIdx="0" presStyleCnt="3">
        <dgm:presLayoutVars>
          <dgm:chMax val="0"/>
          <dgm:bulletEnabled val="1"/>
        </dgm:presLayoutVars>
      </dgm:prSet>
      <dgm:spPr/>
    </dgm:pt>
    <dgm:pt modelId="{BAF83AA0-0F14-4F9F-AB0E-9F305F0AC492}" type="pres">
      <dgm:prSet presAssocID="{9A2DA59E-BFA5-42A9-8ADC-1C4E0C692E6F}" presName="spacer" presStyleCnt="0"/>
      <dgm:spPr/>
    </dgm:pt>
    <dgm:pt modelId="{F4FD2D24-A954-40B0-AED5-ECFF91C2A2CB}" type="pres">
      <dgm:prSet presAssocID="{214EE2C4-6A5E-4E7D-B6E9-711E99A9C8B1}" presName="parentText" presStyleLbl="node1" presStyleIdx="1" presStyleCnt="3">
        <dgm:presLayoutVars>
          <dgm:chMax val="0"/>
          <dgm:bulletEnabled val="1"/>
        </dgm:presLayoutVars>
      </dgm:prSet>
      <dgm:spPr/>
    </dgm:pt>
    <dgm:pt modelId="{BC1437BD-BBF0-41E3-91F6-062103C0609F}" type="pres">
      <dgm:prSet presAssocID="{40C375F4-33F8-4C30-A370-0C9DE7CF94AA}" presName="spacer" presStyleCnt="0"/>
      <dgm:spPr/>
    </dgm:pt>
    <dgm:pt modelId="{BA30E972-6D4E-4DC6-97F0-2F587FA98DEF}" type="pres">
      <dgm:prSet presAssocID="{C7AC4CA7-2894-4356-B662-0E87A6E1D59F}" presName="parentText" presStyleLbl="node1" presStyleIdx="2" presStyleCnt="3">
        <dgm:presLayoutVars>
          <dgm:chMax val="0"/>
          <dgm:bulletEnabled val="1"/>
        </dgm:presLayoutVars>
      </dgm:prSet>
      <dgm:spPr/>
    </dgm:pt>
  </dgm:ptLst>
  <dgm:cxnLst>
    <dgm:cxn modelId="{B2F4CD30-30BA-4813-AC71-5D458EE3B171}" type="presOf" srcId="{214EE2C4-6A5E-4E7D-B6E9-711E99A9C8B1}" destId="{F4FD2D24-A954-40B0-AED5-ECFF91C2A2CB}" srcOrd="0" destOrd="0" presId="urn:microsoft.com/office/officeart/2005/8/layout/vList2"/>
    <dgm:cxn modelId="{938A6B35-342F-4E7C-9522-AF11B1D77BD3}" type="presOf" srcId="{4DE8FE89-A824-4C10-B20B-40092E07741B}" destId="{119BA577-DFE1-40EC-9498-057255E396BB}" srcOrd="0" destOrd="0" presId="urn:microsoft.com/office/officeart/2005/8/layout/vList2"/>
    <dgm:cxn modelId="{3D03A248-43C4-4F05-AFFE-0F10B3A7CCFB}" srcId="{22D8970C-E6CD-41F6-AB5B-A15150FFD46A}" destId="{214EE2C4-6A5E-4E7D-B6E9-711E99A9C8B1}" srcOrd="1" destOrd="0" parTransId="{AB73E028-6957-42AC-A457-AA9C4AC5F7F8}" sibTransId="{40C375F4-33F8-4C30-A370-0C9DE7CF94AA}"/>
    <dgm:cxn modelId="{0FD2BE89-B1B2-44B0-885F-3B066FE01F63}" type="presOf" srcId="{C7AC4CA7-2894-4356-B662-0E87A6E1D59F}" destId="{BA30E972-6D4E-4DC6-97F0-2F587FA98DEF}" srcOrd="0" destOrd="0" presId="urn:microsoft.com/office/officeart/2005/8/layout/vList2"/>
    <dgm:cxn modelId="{4A029495-1CAA-489C-8D40-4729F6D2AC59}" type="presOf" srcId="{22D8970C-E6CD-41F6-AB5B-A15150FFD46A}" destId="{1FBD44CB-9FF7-4752-B05D-B9466DB82969}" srcOrd="0" destOrd="0" presId="urn:microsoft.com/office/officeart/2005/8/layout/vList2"/>
    <dgm:cxn modelId="{133B06C2-2A6B-4BE9-A9EC-C9716B33C8EE}" srcId="{22D8970C-E6CD-41F6-AB5B-A15150FFD46A}" destId="{4DE8FE89-A824-4C10-B20B-40092E07741B}" srcOrd="0" destOrd="0" parTransId="{14035A3F-A3DC-42B7-A33C-DE3EE270A1FF}" sibTransId="{9A2DA59E-BFA5-42A9-8ADC-1C4E0C692E6F}"/>
    <dgm:cxn modelId="{2BAC11E0-B00D-4C6C-9594-499ECF6F1F23}" srcId="{22D8970C-E6CD-41F6-AB5B-A15150FFD46A}" destId="{C7AC4CA7-2894-4356-B662-0E87A6E1D59F}" srcOrd="2" destOrd="0" parTransId="{FC6BB03F-E1CF-4C6C-90BC-27ED52136621}" sibTransId="{D799D012-A76D-47E9-9A2C-C86D50DB4CA6}"/>
    <dgm:cxn modelId="{030EEF9D-A6F9-40E0-9092-22BAB91D443D}" type="presParOf" srcId="{1FBD44CB-9FF7-4752-B05D-B9466DB82969}" destId="{119BA577-DFE1-40EC-9498-057255E396BB}" srcOrd="0" destOrd="0" presId="urn:microsoft.com/office/officeart/2005/8/layout/vList2"/>
    <dgm:cxn modelId="{3BE65718-FB12-4254-A415-9F994BAF510A}" type="presParOf" srcId="{1FBD44CB-9FF7-4752-B05D-B9466DB82969}" destId="{BAF83AA0-0F14-4F9F-AB0E-9F305F0AC492}" srcOrd="1" destOrd="0" presId="urn:microsoft.com/office/officeart/2005/8/layout/vList2"/>
    <dgm:cxn modelId="{0440F874-BD78-44DC-AC9C-9D8EBF2037E7}" type="presParOf" srcId="{1FBD44CB-9FF7-4752-B05D-B9466DB82969}" destId="{F4FD2D24-A954-40B0-AED5-ECFF91C2A2CB}" srcOrd="2" destOrd="0" presId="urn:microsoft.com/office/officeart/2005/8/layout/vList2"/>
    <dgm:cxn modelId="{3F0C97CF-4E43-4471-A588-9378A65C59C5}" type="presParOf" srcId="{1FBD44CB-9FF7-4752-B05D-B9466DB82969}" destId="{BC1437BD-BBF0-41E3-91F6-062103C0609F}" srcOrd="3" destOrd="0" presId="urn:microsoft.com/office/officeart/2005/8/layout/vList2"/>
    <dgm:cxn modelId="{BDC8E17A-9057-4087-AAF4-8D155B05BE4B}" type="presParOf" srcId="{1FBD44CB-9FF7-4752-B05D-B9466DB82969}" destId="{BA30E972-6D4E-4DC6-97F0-2F587FA98DE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47D2B4-BD04-43F9-8237-661A4A5EA40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75DD231-FC05-43CC-9CAD-79FB6BB8BAC2}">
      <dgm:prSet/>
      <dgm:spPr/>
      <dgm:t>
        <a:bodyPr/>
        <a:lstStyle/>
        <a:p>
          <a:r>
            <a:rPr lang="en-US"/>
            <a:t>Asset and cluster analyses for coal communities</a:t>
          </a:r>
        </a:p>
      </dgm:t>
    </dgm:pt>
    <dgm:pt modelId="{B42F65D1-4600-4382-9A71-2A07E50E7FE0}" type="parTrans" cxnId="{73F39B35-2095-46C2-B3E3-D0314E107BD2}">
      <dgm:prSet/>
      <dgm:spPr/>
      <dgm:t>
        <a:bodyPr/>
        <a:lstStyle/>
        <a:p>
          <a:endParaRPr lang="en-US"/>
        </a:p>
      </dgm:t>
    </dgm:pt>
    <dgm:pt modelId="{19E20315-FC25-4B72-A985-6EA0BCE1AAA5}" type="sibTrans" cxnId="{73F39B35-2095-46C2-B3E3-D0314E107BD2}">
      <dgm:prSet/>
      <dgm:spPr/>
      <dgm:t>
        <a:bodyPr/>
        <a:lstStyle/>
        <a:p>
          <a:endParaRPr lang="en-US"/>
        </a:p>
      </dgm:t>
    </dgm:pt>
    <dgm:pt modelId="{D16637FC-1DFA-43DA-9957-009065F89016}">
      <dgm:prSet/>
      <dgm:spPr/>
      <dgm:t>
        <a:bodyPr/>
        <a:lstStyle/>
        <a:p>
          <a:r>
            <a:rPr lang="en-US"/>
            <a:t>Building rehabilitation and shovel ready site work</a:t>
          </a:r>
        </a:p>
      </dgm:t>
    </dgm:pt>
    <dgm:pt modelId="{404C2573-982F-4254-B79F-C8FCCE44A306}" type="parTrans" cxnId="{7293C5D8-3DF2-4794-BA18-810A6B70CBBB}">
      <dgm:prSet/>
      <dgm:spPr/>
      <dgm:t>
        <a:bodyPr/>
        <a:lstStyle/>
        <a:p>
          <a:endParaRPr lang="en-US"/>
        </a:p>
      </dgm:t>
    </dgm:pt>
    <dgm:pt modelId="{9EDFD07F-AD13-4AFD-93F6-0E00FDF8FDE6}" type="sibTrans" cxnId="{7293C5D8-3DF2-4794-BA18-810A6B70CBBB}">
      <dgm:prSet/>
      <dgm:spPr/>
      <dgm:t>
        <a:bodyPr/>
        <a:lstStyle/>
        <a:p>
          <a:endParaRPr lang="en-US"/>
        </a:p>
      </dgm:t>
    </dgm:pt>
    <dgm:pt modelId="{3A454818-B785-4A03-A537-5A084D4BDF87}">
      <dgm:prSet/>
      <dgm:spPr/>
      <dgm:t>
        <a:bodyPr/>
        <a:lstStyle/>
        <a:p>
          <a:r>
            <a:rPr lang="en-US"/>
            <a:t>Downtown broadband projects</a:t>
          </a:r>
        </a:p>
      </dgm:t>
    </dgm:pt>
    <dgm:pt modelId="{23440816-5FA6-44D6-AD6E-DAFE9D6D2A1A}" type="parTrans" cxnId="{9ACBDC12-29A5-4583-A7E5-4B892716696B}">
      <dgm:prSet/>
      <dgm:spPr/>
      <dgm:t>
        <a:bodyPr/>
        <a:lstStyle/>
        <a:p>
          <a:endParaRPr lang="en-US"/>
        </a:p>
      </dgm:t>
    </dgm:pt>
    <dgm:pt modelId="{A385B52A-3370-4129-B84A-52CADD93EDAB}" type="sibTrans" cxnId="{9ACBDC12-29A5-4583-A7E5-4B892716696B}">
      <dgm:prSet/>
      <dgm:spPr/>
      <dgm:t>
        <a:bodyPr/>
        <a:lstStyle/>
        <a:p>
          <a:endParaRPr lang="en-US"/>
        </a:p>
      </dgm:t>
    </dgm:pt>
    <dgm:pt modelId="{2F756360-BB43-400A-A911-B41ABB06BA8B}">
      <dgm:prSet/>
      <dgm:spPr/>
      <dgm:t>
        <a:bodyPr/>
        <a:lstStyle/>
        <a:p>
          <a:r>
            <a:rPr lang="en-US"/>
            <a:t>Innovate 218 integration</a:t>
          </a:r>
        </a:p>
      </dgm:t>
    </dgm:pt>
    <dgm:pt modelId="{7F77F98B-06C2-40A4-9DB3-A33B8DCB3470}" type="parTrans" cxnId="{1C7D5875-B2F3-4933-9BCD-AF8AB9372F0C}">
      <dgm:prSet/>
      <dgm:spPr/>
      <dgm:t>
        <a:bodyPr/>
        <a:lstStyle/>
        <a:p>
          <a:endParaRPr lang="en-US"/>
        </a:p>
      </dgm:t>
    </dgm:pt>
    <dgm:pt modelId="{BE1E684B-2D09-4C86-AC31-3C97CA9988DF}" type="sibTrans" cxnId="{1C7D5875-B2F3-4933-9BCD-AF8AB9372F0C}">
      <dgm:prSet/>
      <dgm:spPr/>
      <dgm:t>
        <a:bodyPr/>
        <a:lstStyle/>
        <a:p>
          <a:endParaRPr lang="en-US"/>
        </a:p>
      </dgm:t>
    </dgm:pt>
    <dgm:pt modelId="{157A2BCF-CCFF-409B-9530-E5126994BAA4}">
      <dgm:prSet/>
      <dgm:spPr/>
      <dgm:t>
        <a:bodyPr/>
        <a:lstStyle/>
        <a:p>
          <a:r>
            <a:rPr lang="en-US"/>
            <a:t>Knowledge workforce development</a:t>
          </a:r>
        </a:p>
      </dgm:t>
    </dgm:pt>
    <dgm:pt modelId="{145563ED-5C69-4C02-BC64-FBDB3BFDC2E5}" type="parTrans" cxnId="{2539085F-9EB4-429F-9E41-197FB79571A3}">
      <dgm:prSet/>
      <dgm:spPr/>
      <dgm:t>
        <a:bodyPr/>
        <a:lstStyle/>
        <a:p>
          <a:endParaRPr lang="en-US"/>
        </a:p>
      </dgm:t>
    </dgm:pt>
    <dgm:pt modelId="{59EA5D1C-C2A7-44C6-BFE3-7D5689BF6702}" type="sibTrans" cxnId="{2539085F-9EB4-429F-9E41-197FB79571A3}">
      <dgm:prSet/>
      <dgm:spPr/>
      <dgm:t>
        <a:bodyPr/>
        <a:lstStyle/>
        <a:p>
          <a:endParaRPr lang="en-US"/>
        </a:p>
      </dgm:t>
    </dgm:pt>
    <dgm:pt modelId="{72519141-90FF-41C7-8C98-C5029AF88B04}">
      <dgm:prSet/>
      <dgm:spPr/>
      <dgm:t>
        <a:bodyPr/>
        <a:lstStyle/>
        <a:p>
          <a:r>
            <a:rPr lang="en-US"/>
            <a:t>NRRI non-battery renewable energy storage</a:t>
          </a:r>
        </a:p>
      </dgm:t>
    </dgm:pt>
    <dgm:pt modelId="{6CE522BB-57D6-4E98-9097-C99A6FC4025C}" type="parTrans" cxnId="{5EBAE4D5-5465-4C2E-93A5-8315C52D5D36}">
      <dgm:prSet/>
      <dgm:spPr/>
      <dgm:t>
        <a:bodyPr/>
        <a:lstStyle/>
        <a:p>
          <a:endParaRPr lang="en-US"/>
        </a:p>
      </dgm:t>
    </dgm:pt>
    <dgm:pt modelId="{BE7C0C90-0F9F-4CA7-9724-44EDA7CB76FE}" type="sibTrans" cxnId="{5EBAE4D5-5465-4C2E-93A5-8315C52D5D36}">
      <dgm:prSet/>
      <dgm:spPr/>
      <dgm:t>
        <a:bodyPr/>
        <a:lstStyle/>
        <a:p>
          <a:endParaRPr lang="en-US"/>
        </a:p>
      </dgm:t>
    </dgm:pt>
    <dgm:pt modelId="{8E121EA3-8287-4E23-80CB-52119FF886F2}">
      <dgm:prSet/>
      <dgm:spPr/>
      <dgm:t>
        <a:bodyPr/>
        <a:lstStyle/>
        <a:p>
          <a:r>
            <a:rPr lang="en-US"/>
            <a:t>NRRI biomass energy and advanced carbon products</a:t>
          </a:r>
        </a:p>
      </dgm:t>
    </dgm:pt>
    <dgm:pt modelId="{84E4A502-DD7C-48EC-82F1-E38A22D0ABB1}" type="parTrans" cxnId="{1FBCC5EE-175D-408F-A538-759C780DB1F6}">
      <dgm:prSet/>
      <dgm:spPr/>
      <dgm:t>
        <a:bodyPr/>
        <a:lstStyle/>
        <a:p>
          <a:endParaRPr lang="en-US"/>
        </a:p>
      </dgm:t>
    </dgm:pt>
    <dgm:pt modelId="{24FA6EE2-3E9F-4ACE-814D-2CEDBF358CAF}" type="sibTrans" cxnId="{1FBCC5EE-175D-408F-A538-759C780DB1F6}">
      <dgm:prSet/>
      <dgm:spPr/>
      <dgm:t>
        <a:bodyPr/>
        <a:lstStyle/>
        <a:p>
          <a:endParaRPr lang="en-US"/>
        </a:p>
      </dgm:t>
    </dgm:pt>
    <dgm:pt modelId="{7CB41AC3-5D69-4FA2-A9A6-CC97397ABB5C}" type="pres">
      <dgm:prSet presAssocID="{5847D2B4-BD04-43F9-8237-661A4A5EA400}" presName="linear" presStyleCnt="0">
        <dgm:presLayoutVars>
          <dgm:animLvl val="lvl"/>
          <dgm:resizeHandles val="exact"/>
        </dgm:presLayoutVars>
      </dgm:prSet>
      <dgm:spPr/>
    </dgm:pt>
    <dgm:pt modelId="{0F210B08-0110-46FA-99D4-4BBCA861D6E2}" type="pres">
      <dgm:prSet presAssocID="{375DD231-FC05-43CC-9CAD-79FB6BB8BAC2}" presName="parentText" presStyleLbl="node1" presStyleIdx="0" presStyleCnt="7">
        <dgm:presLayoutVars>
          <dgm:chMax val="0"/>
          <dgm:bulletEnabled val="1"/>
        </dgm:presLayoutVars>
      </dgm:prSet>
      <dgm:spPr/>
    </dgm:pt>
    <dgm:pt modelId="{9558AB43-19D2-414B-8AC3-0E3245BEB15D}" type="pres">
      <dgm:prSet presAssocID="{19E20315-FC25-4B72-A985-6EA0BCE1AAA5}" presName="spacer" presStyleCnt="0"/>
      <dgm:spPr/>
    </dgm:pt>
    <dgm:pt modelId="{6A26C62E-4E8D-4700-8FB7-909110F755B8}" type="pres">
      <dgm:prSet presAssocID="{D16637FC-1DFA-43DA-9957-009065F89016}" presName="parentText" presStyleLbl="node1" presStyleIdx="1" presStyleCnt="7">
        <dgm:presLayoutVars>
          <dgm:chMax val="0"/>
          <dgm:bulletEnabled val="1"/>
        </dgm:presLayoutVars>
      </dgm:prSet>
      <dgm:spPr/>
    </dgm:pt>
    <dgm:pt modelId="{91E3F1B2-17CF-4769-91DE-46473C20E24A}" type="pres">
      <dgm:prSet presAssocID="{9EDFD07F-AD13-4AFD-93F6-0E00FDF8FDE6}" presName="spacer" presStyleCnt="0"/>
      <dgm:spPr/>
    </dgm:pt>
    <dgm:pt modelId="{9C9E2479-21D7-4559-B789-ED67D74F7602}" type="pres">
      <dgm:prSet presAssocID="{3A454818-B785-4A03-A537-5A084D4BDF87}" presName="parentText" presStyleLbl="node1" presStyleIdx="2" presStyleCnt="7">
        <dgm:presLayoutVars>
          <dgm:chMax val="0"/>
          <dgm:bulletEnabled val="1"/>
        </dgm:presLayoutVars>
      </dgm:prSet>
      <dgm:spPr/>
    </dgm:pt>
    <dgm:pt modelId="{70E2B4C4-9AF0-4C81-A4B6-F46B0EF423B2}" type="pres">
      <dgm:prSet presAssocID="{A385B52A-3370-4129-B84A-52CADD93EDAB}" presName="spacer" presStyleCnt="0"/>
      <dgm:spPr/>
    </dgm:pt>
    <dgm:pt modelId="{2F992475-8A2D-4223-A82B-41FCBA60960E}" type="pres">
      <dgm:prSet presAssocID="{2F756360-BB43-400A-A911-B41ABB06BA8B}" presName="parentText" presStyleLbl="node1" presStyleIdx="3" presStyleCnt="7">
        <dgm:presLayoutVars>
          <dgm:chMax val="0"/>
          <dgm:bulletEnabled val="1"/>
        </dgm:presLayoutVars>
      </dgm:prSet>
      <dgm:spPr/>
    </dgm:pt>
    <dgm:pt modelId="{389659D9-17A4-4739-8FD6-40FE902290A2}" type="pres">
      <dgm:prSet presAssocID="{BE1E684B-2D09-4C86-AC31-3C97CA9988DF}" presName="spacer" presStyleCnt="0"/>
      <dgm:spPr/>
    </dgm:pt>
    <dgm:pt modelId="{F81C84A4-638E-4B38-8747-58B2BE66E2F3}" type="pres">
      <dgm:prSet presAssocID="{157A2BCF-CCFF-409B-9530-E5126994BAA4}" presName="parentText" presStyleLbl="node1" presStyleIdx="4" presStyleCnt="7">
        <dgm:presLayoutVars>
          <dgm:chMax val="0"/>
          <dgm:bulletEnabled val="1"/>
        </dgm:presLayoutVars>
      </dgm:prSet>
      <dgm:spPr/>
    </dgm:pt>
    <dgm:pt modelId="{F7BDA446-6040-4240-8498-21C6CB6590F1}" type="pres">
      <dgm:prSet presAssocID="{59EA5D1C-C2A7-44C6-BFE3-7D5689BF6702}" presName="spacer" presStyleCnt="0"/>
      <dgm:spPr/>
    </dgm:pt>
    <dgm:pt modelId="{BC04963D-AB89-4FBA-AE56-F063165B53BA}" type="pres">
      <dgm:prSet presAssocID="{72519141-90FF-41C7-8C98-C5029AF88B04}" presName="parentText" presStyleLbl="node1" presStyleIdx="5" presStyleCnt="7">
        <dgm:presLayoutVars>
          <dgm:chMax val="0"/>
          <dgm:bulletEnabled val="1"/>
        </dgm:presLayoutVars>
      </dgm:prSet>
      <dgm:spPr/>
    </dgm:pt>
    <dgm:pt modelId="{19F71D02-0E90-416D-9B97-8CBFF9298322}" type="pres">
      <dgm:prSet presAssocID="{BE7C0C90-0F9F-4CA7-9724-44EDA7CB76FE}" presName="spacer" presStyleCnt="0"/>
      <dgm:spPr/>
    </dgm:pt>
    <dgm:pt modelId="{C13CB029-78B2-4541-BD7E-4A4A3CBEC37B}" type="pres">
      <dgm:prSet presAssocID="{8E121EA3-8287-4E23-80CB-52119FF886F2}" presName="parentText" presStyleLbl="node1" presStyleIdx="6" presStyleCnt="7">
        <dgm:presLayoutVars>
          <dgm:chMax val="0"/>
          <dgm:bulletEnabled val="1"/>
        </dgm:presLayoutVars>
      </dgm:prSet>
      <dgm:spPr/>
    </dgm:pt>
  </dgm:ptLst>
  <dgm:cxnLst>
    <dgm:cxn modelId="{54861A09-0033-4902-BF87-183270DBDBFB}" type="presOf" srcId="{5847D2B4-BD04-43F9-8237-661A4A5EA400}" destId="{7CB41AC3-5D69-4FA2-A9A6-CC97397ABB5C}" srcOrd="0" destOrd="0" presId="urn:microsoft.com/office/officeart/2005/8/layout/vList2"/>
    <dgm:cxn modelId="{9ACBDC12-29A5-4583-A7E5-4B892716696B}" srcId="{5847D2B4-BD04-43F9-8237-661A4A5EA400}" destId="{3A454818-B785-4A03-A537-5A084D4BDF87}" srcOrd="2" destOrd="0" parTransId="{23440816-5FA6-44D6-AD6E-DAFE9D6D2A1A}" sibTransId="{A385B52A-3370-4129-B84A-52CADD93EDAB}"/>
    <dgm:cxn modelId="{27A16717-427A-4D78-B3EF-28B2F20259D5}" type="presOf" srcId="{375DD231-FC05-43CC-9CAD-79FB6BB8BAC2}" destId="{0F210B08-0110-46FA-99D4-4BBCA861D6E2}" srcOrd="0" destOrd="0" presId="urn:microsoft.com/office/officeart/2005/8/layout/vList2"/>
    <dgm:cxn modelId="{8C373230-6337-496A-9035-F1B2B55A5F7A}" type="presOf" srcId="{2F756360-BB43-400A-A911-B41ABB06BA8B}" destId="{2F992475-8A2D-4223-A82B-41FCBA60960E}" srcOrd="0" destOrd="0" presId="urn:microsoft.com/office/officeart/2005/8/layout/vList2"/>
    <dgm:cxn modelId="{73F39B35-2095-46C2-B3E3-D0314E107BD2}" srcId="{5847D2B4-BD04-43F9-8237-661A4A5EA400}" destId="{375DD231-FC05-43CC-9CAD-79FB6BB8BAC2}" srcOrd="0" destOrd="0" parTransId="{B42F65D1-4600-4382-9A71-2A07E50E7FE0}" sibTransId="{19E20315-FC25-4B72-A985-6EA0BCE1AAA5}"/>
    <dgm:cxn modelId="{2539085F-9EB4-429F-9E41-197FB79571A3}" srcId="{5847D2B4-BD04-43F9-8237-661A4A5EA400}" destId="{157A2BCF-CCFF-409B-9530-E5126994BAA4}" srcOrd="4" destOrd="0" parTransId="{145563ED-5C69-4C02-BC64-FBDB3BFDC2E5}" sibTransId="{59EA5D1C-C2A7-44C6-BFE3-7D5689BF6702}"/>
    <dgm:cxn modelId="{1C7D5875-B2F3-4933-9BCD-AF8AB9372F0C}" srcId="{5847D2B4-BD04-43F9-8237-661A4A5EA400}" destId="{2F756360-BB43-400A-A911-B41ABB06BA8B}" srcOrd="3" destOrd="0" parTransId="{7F77F98B-06C2-40A4-9DB3-A33B8DCB3470}" sibTransId="{BE1E684B-2D09-4C86-AC31-3C97CA9988DF}"/>
    <dgm:cxn modelId="{C5BA0E92-0344-4C54-A10A-BFEC9A7CDB01}" type="presOf" srcId="{D16637FC-1DFA-43DA-9957-009065F89016}" destId="{6A26C62E-4E8D-4700-8FB7-909110F755B8}" srcOrd="0" destOrd="0" presId="urn:microsoft.com/office/officeart/2005/8/layout/vList2"/>
    <dgm:cxn modelId="{FF3CB297-E038-4D99-83A5-BF4E28D58B6B}" type="presOf" srcId="{72519141-90FF-41C7-8C98-C5029AF88B04}" destId="{BC04963D-AB89-4FBA-AE56-F063165B53BA}" srcOrd="0" destOrd="0" presId="urn:microsoft.com/office/officeart/2005/8/layout/vList2"/>
    <dgm:cxn modelId="{4F5861A4-06FD-4E39-A3F1-68335ADEB35C}" type="presOf" srcId="{3A454818-B785-4A03-A537-5A084D4BDF87}" destId="{9C9E2479-21D7-4559-B789-ED67D74F7602}" srcOrd="0" destOrd="0" presId="urn:microsoft.com/office/officeart/2005/8/layout/vList2"/>
    <dgm:cxn modelId="{307E0EB3-3482-41FB-AE9F-52C024746D30}" type="presOf" srcId="{157A2BCF-CCFF-409B-9530-E5126994BAA4}" destId="{F81C84A4-638E-4B38-8747-58B2BE66E2F3}" srcOrd="0" destOrd="0" presId="urn:microsoft.com/office/officeart/2005/8/layout/vList2"/>
    <dgm:cxn modelId="{5EBAE4D5-5465-4C2E-93A5-8315C52D5D36}" srcId="{5847D2B4-BD04-43F9-8237-661A4A5EA400}" destId="{72519141-90FF-41C7-8C98-C5029AF88B04}" srcOrd="5" destOrd="0" parTransId="{6CE522BB-57D6-4E98-9097-C99A6FC4025C}" sibTransId="{BE7C0C90-0F9F-4CA7-9724-44EDA7CB76FE}"/>
    <dgm:cxn modelId="{7293C5D8-3DF2-4794-BA18-810A6B70CBBB}" srcId="{5847D2B4-BD04-43F9-8237-661A4A5EA400}" destId="{D16637FC-1DFA-43DA-9957-009065F89016}" srcOrd="1" destOrd="0" parTransId="{404C2573-982F-4254-B79F-C8FCCE44A306}" sibTransId="{9EDFD07F-AD13-4AFD-93F6-0E00FDF8FDE6}"/>
    <dgm:cxn modelId="{B928ECD9-8AFB-447C-B789-AED18C937FD2}" type="presOf" srcId="{8E121EA3-8287-4E23-80CB-52119FF886F2}" destId="{C13CB029-78B2-4541-BD7E-4A4A3CBEC37B}" srcOrd="0" destOrd="0" presId="urn:microsoft.com/office/officeart/2005/8/layout/vList2"/>
    <dgm:cxn modelId="{1FBCC5EE-175D-408F-A538-759C780DB1F6}" srcId="{5847D2B4-BD04-43F9-8237-661A4A5EA400}" destId="{8E121EA3-8287-4E23-80CB-52119FF886F2}" srcOrd="6" destOrd="0" parTransId="{84E4A502-DD7C-48EC-82F1-E38A22D0ABB1}" sibTransId="{24FA6EE2-3E9F-4ACE-814D-2CEDBF358CAF}"/>
    <dgm:cxn modelId="{F4D72169-2E4E-4D8A-93F4-0D313397EFF5}" type="presParOf" srcId="{7CB41AC3-5D69-4FA2-A9A6-CC97397ABB5C}" destId="{0F210B08-0110-46FA-99D4-4BBCA861D6E2}" srcOrd="0" destOrd="0" presId="urn:microsoft.com/office/officeart/2005/8/layout/vList2"/>
    <dgm:cxn modelId="{F8C5A4DB-2378-4D55-A604-F6C45443D970}" type="presParOf" srcId="{7CB41AC3-5D69-4FA2-A9A6-CC97397ABB5C}" destId="{9558AB43-19D2-414B-8AC3-0E3245BEB15D}" srcOrd="1" destOrd="0" presId="urn:microsoft.com/office/officeart/2005/8/layout/vList2"/>
    <dgm:cxn modelId="{9A3AABC8-16E5-4EAB-98CD-52421EC83B9D}" type="presParOf" srcId="{7CB41AC3-5D69-4FA2-A9A6-CC97397ABB5C}" destId="{6A26C62E-4E8D-4700-8FB7-909110F755B8}" srcOrd="2" destOrd="0" presId="urn:microsoft.com/office/officeart/2005/8/layout/vList2"/>
    <dgm:cxn modelId="{89F0A3E7-4AB4-4ED5-AAA0-99BD04CE18C9}" type="presParOf" srcId="{7CB41AC3-5D69-4FA2-A9A6-CC97397ABB5C}" destId="{91E3F1B2-17CF-4769-91DE-46473C20E24A}" srcOrd="3" destOrd="0" presId="urn:microsoft.com/office/officeart/2005/8/layout/vList2"/>
    <dgm:cxn modelId="{7B203B3D-8A5E-4BF6-A968-A818F30A039F}" type="presParOf" srcId="{7CB41AC3-5D69-4FA2-A9A6-CC97397ABB5C}" destId="{9C9E2479-21D7-4559-B789-ED67D74F7602}" srcOrd="4" destOrd="0" presId="urn:microsoft.com/office/officeart/2005/8/layout/vList2"/>
    <dgm:cxn modelId="{8F8BFA53-C0A3-4BF4-A042-1278548249E3}" type="presParOf" srcId="{7CB41AC3-5D69-4FA2-A9A6-CC97397ABB5C}" destId="{70E2B4C4-9AF0-4C81-A4B6-F46B0EF423B2}" srcOrd="5" destOrd="0" presId="urn:microsoft.com/office/officeart/2005/8/layout/vList2"/>
    <dgm:cxn modelId="{D21A1BDF-19C1-4410-B718-BEB85A333641}" type="presParOf" srcId="{7CB41AC3-5D69-4FA2-A9A6-CC97397ABB5C}" destId="{2F992475-8A2D-4223-A82B-41FCBA60960E}" srcOrd="6" destOrd="0" presId="urn:microsoft.com/office/officeart/2005/8/layout/vList2"/>
    <dgm:cxn modelId="{3B765C00-C141-4EA2-B5D2-61A5D52F6840}" type="presParOf" srcId="{7CB41AC3-5D69-4FA2-A9A6-CC97397ABB5C}" destId="{389659D9-17A4-4739-8FD6-40FE902290A2}" srcOrd="7" destOrd="0" presId="urn:microsoft.com/office/officeart/2005/8/layout/vList2"/>
    <dgm:cxn modelId="{0CA0C039-9FBD-4B1F-9123-4FBAEDEE399B}" type="presParOf" srcId="{7CB41AC3-5D69-4FA2-A9A6-CC97397ABB5C}" destId="{F81C84A4-638E-4B38-8747-58B2BE66E2F3}" srcOrd="8" destOrd="0" presId="urn:microsoft.com/office/officeart/2005/8/layout/vList2"/>
    <dgm:cxn modelId="{60799199-59B6-4B68-AA58-3707D9F7E589}" type="presParOf" srcId="{7CB41AC3-5D69-4FA2-A9A6-CC97397ABB5C}" destId="{F7BDA446-6040-4240-8498-21C6CB6590F1}" srcOrd="9" destOrd="0" presId="urn:microsoft.com/office/officeart/2005/8/layout/vList2"/>
    <dgm:cxn modelId="{ABDAF42C-BE51-4E87-857D-4485E1A86D2D}" type="presParOf" srcId="{7CB41AC3-5D69-4FA2-A9A6-CC97397ABB5C}" destId="{BC04963D-AB89-4FBA-AE56-F063165B53BA}" srcOrd="10" destOrd="0" presId="urn:microsoft.com/office/officeart/2005/8/layout/vList2"/>
    <dgm:cxn modelId="{BB230621-CAE3-4C67-866F-E4C9A40B4234}" type="presParOf" srcId="{7CB41AC3-5D69-4FA2-A9A6-CC97397ABB5C}" destId="{19F71D02-0E90-416D-9B97-8CBFF9298322}" srcOrd="11" destOrd="0" presId="urn:microsoft.com/office/officeart/2005/8/layout/vList2"/>
    <dgm:cxn modelId="{EC9981C2-AA2E-400C-8B90-C10413A17CFE}" type="presParOf" srcId="{7CB41AC3-5D69-4FA2-A9A6-CC97397ABB5C}" destId="{C13CB029-78B2-4541-BD7E-4A4A3CBEC37B}"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293C4D-77F3-45CA-8904-1F7AD1234E9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73FF5C4-8E3F-4B12-9563-8476FFBCDEEB}">
      <dgm:prSet/>
      <dgm:spPr/>
      <dgm:t>
        <a:bodyPr/>
        <a:lstStyle/>
        <a:p>
          <a:r>
            <a:rPr lang="en-US"/>
            <a:t>Heliene – Technology </a:t>
          </a:r>
        </a:p>
      </dgm:t>
    </dgm:pt>
    <dgm:pt modelId="{9EAA031F-2E77-4383-9AF1-050A956FE520}" type="parTrans" cxnId="{23E36AC6-814A-400E-9EA7-8076B6DB27C7}">
      <dgm:prSet/>
      <dgm:spPr/>
      <dgm:t>
        <a:bodyPr/>
        <a:lstStyle/>
        <a:p>
          <a:endParaRPr lang="en-US"/>
        </a:p>
      </dgm:t>
    </dgm:pt>
    <dgm:pt modelId="{3561BAC7-EF27-4FC9-BC46-9129ED7866B9}" type="sibTrans" cxnId="{23E36AC6-814A-400E-9EA7-8076B6DB27C7}">
      <dgm:prSet/>
      <dgm:spPr/>
      <dgm:t>
        <a:bodyPr/>
        <a:lstStyle/>
        <a:p>
          <a:endParaRPr lang="en-US"/>
        </a:p>
      </dgm:t>
    </dgm:pt>
    <dgm:pt modelId="{71071C8E-8F64-4759-895D-97189BFA8AEC}">
      <dgm:prSet/>
      <dgm:spPr/>
      <dgm:t>
        <a:bodyPr/>
        <a:lstStyle/>
        <a:p>
          <a:r>
            <a:rPr lang="en-US"/>
            <a:t>Detroit Reman – Technology</a:t>
          </a:r>
        </a:p>
      </dgm:t>
    </dgm:pt>
    <dgm:pt modelId="{9455B111-EA89-4527-B271-86A1ACD5F3E1}" type="parTrans" cxnId="{00DCDEDF-F419-4C2E-A949-D4B7E902708C}">
      <dgm:prSet/>
      <dgm:spPr/>
      <dgm:t>
        <a:bodyPr/>
        <a:lstStyle/>
        <a:p>
          <a:endParaRPr lang="en-US"/>
        </a:p>
      </dgm:t>
    </dgm:pt>
    <dgm:pt modelId="{DFA9EAC7-6599-41B9-A6F0-73E0954E9F63}" type="sibTrans" cxnId="{00DCDEDF-F419-4C2E-A949-D4B7E902708C}">
      <dgm:prSet/>
      <dgm:spPr/>
      <dgm:t>
        <a:bodyPr/>
        <a:lstStyle/>
        <a:p>
          <a:endParaRPr lang="en-US"/>
        </a:p>
      </dgm:t>
    </dgm:pt>
    <dgm:pt modelId="{AA0AE7B7-69E6-4063-8276-A29EA339BEC8}">
      <dgm:prSet/>
      <dgm:spPr/>
      <dgm:t>
        <a:bodyPr/>
        <a:lstStyle/>
        <a:p>
          <a:r>
            <a:rPr lang="en-US"/>
            <a:t>Huber - Timber</a:t>
          </a:r>
        </a:p>
      </dgm:t>
    </dgm:pt>
    <dgm:pt modelId="{EE0F6816-EA91-472E-8CB2-D0094B21E425}" type="parTrans" cxnId="{4AD9C06D-BD9D-43E0-B241-8C69AC55378E}">
      <dgm:prSet/>
      <dgm:spPr/>
      <dgm:t>
        <a:bodyPr/>
        <a:lstStyle/>
        <a:p>
          <a:endParaRPr lang="en-US"/>
        </a:p>
      </dgm:t>
    </dgm:pt>
    <dgm:pt modelId="{557EA592-D70D-4AB8-A2A6-76D38286AA22}" type="sibTrans" cxnId="{4AD9C06D-BD9D-43E0-B241-8C69AC55378E}">
      <dgm:prSet/>
      <dgm:spPr/>
      <dgm:t>
        <a:bodyPr/>
        <a:lstStyle/>
        <a:p>
          <a:endParaRPr lang="en-US"/>
        </a:p>
      </dgm:t>
    </dgm:pt>
    <dgm:pt modelId="{55DE6EAA-6D6A-4230-9F23-F0A8885E8C88}">
      <dgm:prSet/>
      <dgm:spPr/>
      <dgm:t>
        <a:bodyPr/>
        <a:lstStyle/>
        <a:p>
          <a:r>
            <a:rPr lang="en-US"/>
            <a:t>MP transition (solar, natural gas)</a:t>
          </a:r>
        </a:p>
      </dgm:t>
    </dgm:pt>
    <dgm:pt modelId="{D91D62EB-3398-421F-BC95-E654D6C55666}" type="parTrans" cxnId="{53B5353B-7434-4495-A944-DDAB2F7B075B}">
      <dgm:prSet/>
      <dgm:spPr/>
      <dgm:t>
        <a:bodyPr/>
        <a:lstStyle/>
        <a:p>
          <a:endParaRPr lang="en-US"/>
        </a:p>
      </dgm:t>
    </dgm:pt>
    <dgm:pt modelId="{9D9CB532-345F-46E2-B6A7-B436064087C7}" type="sibTrans" cxnId="{53B5353B-7434-4495-A944-DDAB2F7B075B}">
      <dgm:prSet/>
      <dgm:spPr/>
      <dgm:t>
        <a:bodyPr/>
        <a:lstStyle/>
        <a:p>
          <a:endParaRPr lang="en-US"/>
        </a:p>
      </dgm:t>
    </dgm:pt>
    <dgm:pt modelId="{86E0CBDD-204C-4B9C-BCBA-7E87625DE652}">
      <dgm:prSet/>
      <dgm:spPr/>
      <dgm:t>
        <a:bodyPr/>
        <a:lstStyle/>
        <a:p>
          <a:r>
            <a:rPr lang="en-US" dirty="0"/>
            <a:t>ASV - Manufacturing</a:t>
          </a:r>
        </a:p>
      </dgm:t>
    </dgm:pt>
    <dgm:pt modelId="{F6F08AF9-36D7-45D0-93A1-03A13F34982E}" type="parTrans" cxnId="{1E65690E-17A3-4992-B4EF-E3FAE43C70D8}">
      <dgm:prSet/>
      <dgm:spPr/>
      <dgm:t>
        <a:bodyPr/>
        <a:lstStyle/>
        <a:p>
          <a:endParaRPr lang="en-US"/>
        </a:p>
      </dgm:t>
    </dgm:pt>
    <dgm:pt modelId="{821FA9D5-4250-46FB-9CFB-76B16C606875}" type="sibTrans" cxnId="{1E65690E-17A3-4992-B4EF-E3FAE43C70D8}">
      <dgm:prSet/>
      <dgm:spPr/>
      <dgm:t>
        <a:bodyPr/>
        <a:lstStyle/>
        <a:p>
          <a:endParaRPr lang="en-US"/>
        </a:p>
      </dgm:t>
    </dgm:pt>
    <dgm:pt modelId="{8C085A9B-A502-4A5D-BD90-DCDA14FC4178}" type="pres">
      <dgm:prSet presAssocID="{A0293C4D-77F3-45CA-8904-1F7AD1234E9E}" presName="linear" presStyleCnt="0">
        <dgm:presLayoutVars>
          <dgm:animLvl val="lvl"/>
          <dgm:resizeHandles val="exact"/>
        </dgm:presLayoutVars>
      </dgm:prSet>
      <dgm:spPr/>
    </dgm:pt>
    <dgm:pt modelId="{4C475C58-053C-4C6E-A0BC-F109EA44CB51}" type="pres">
      <dgm:prSet presAssocID="{E73FF5C4-8E3F-4B12-9563-8476FFBCDEEB}" presName="parentText" presStyleLbl="node1" presStyleIdx="0" presStyleCnt="5">
        <dgm:presLayoutVars>
          <dgm:chMax val="0"/>
          <dgm:bulletEnabled val="1"/>
        </dgm:presLayoutVars>
      </dgm:prSet>
      <dgm:spPr/>
    </dgm:pt>
    <dgm:pt modelId="{DA6D535A-C06C-4B37-BB66-56180408FB6C}" type="pres">
      <dgm:prSet presAssocID="{3561BAC7-EF27-4FC9-BC46-9129ED7866B9}" presName="spacer" presStyleCnt="0"/>
      <dgm:spPr/>
    </dgm:pt>
    <dgm:pt modelId="{9C8E3722-C372-410E-941D-036CBD8C27D2}" type="pres">
      <dgm:prSet presAssocID="{71071C8E-8F64-4759-895D-97189BFA8AEC}" presName="parentText" presStyleLbl="node1" presStyleIdx="1" presStyleCnt="5">
        <dgm:presLayoutVars>
          <dgm:chMax val="0"/>
          <dgm:bulletEnabled val="1"/>
        </dgm:presLayoutVars>
      </dgm:prSet>
      <dgm:spPr/>
    </dgm:pt>
    <dgm:pt modelId="{565021BF-2E56-4FFE-8257-A56F1A8580E5}" type="pres">
      <dgm:prSet presAssocID="{DFA9EAC7-6599-41B9-A6F0-73E0954E9F63}" presName="spacer" presStyleCnt="0"/>
      <dgm:spPr/>
    </dgm:pt>
    <dgm:pt modelId="{5B66B3EC-1D0F-4821-9135-179CED72876B}" type="pres">
      <dgm:prSet presAssocID="{AA0AE7B7-69E6-4063-8276-A29EA339BEC8}" presName="parentText" presStyleLbl="node1" presStyleIdx="2" presStyleCnt="5">
        <dgm:presLayoutVars>
          <dgm:chMax val="0"/>
          <dgm:bulletEnabled val="1"/>
        </dgm:presLayoutVars>
      </dgm:prSet>
      <dgm:spPr/>
    </dgm:pt>
    <dgm:pt modelId="{DDF109C0-28D1-497D-9A5D-F9F266415BA8}" type="pres">
      <dgm:prSet presAssocID="{557EA592-D70D-4AB8-A2A6-76D38286AA22}" presName="spacer" presStyleCnt="0"/>
      <dgm:spPr/>
    </dgm:pt>
    <dgm:pt modelId="{A5EB54A5-1CC9-4F51-8C6B-083CAACFCD90}" type="pres">
      <dgm:prSet presAssocID="{55DE6EAA-6D6A-4230-9F23-F0A8885E8C88}" presName="parentText" presStyleLbl="node1" presStyleIdx="3" presStyleCnt="5">
        <dgm:presLayoutVars>
          <dgm:chMax val="0"/>
          <dgm:bulletEnabled val="1"/>
        </dgm:presLayoutVars>
      </dgm:prSet>
      <dgm:spPr/>
    </dgm:pt>
    <dgm:pt modelId="{766F8B05-5F74-479A-BADC-3F770C5634D9}" type="pres">
      <dgm:prSet presAssocID="{9D9CB532-345F-46E2-B6A7-B436064087C7}" presName="spacer" presStyleCnt="0"/>
      <dgm:spPr/>
    </dgm:pt>
    <dgm:pt modelId="{B544B560-5C4C-4E86-B80F-5558DD4705B4}" type="pres">
      <dgm:prSet presAssocID="{86E0CBDD-204C-4B9C-BCBA-7E87625DE652}" presName="parentText" presStyleLbl="node1" presStyleIdx="4" presStyleCnt="5">
        <dgm:presLayoutVars>
          <dgm:chMax val="0"/>
          <dgm:bulletEnabled val="1"/>
        </dgm:presLayoutVars>
      </dgm:prSet>
      <dgm:spPr/>
    </dgm:pt>
  </dgm:ptLst>
  <dgm:cxnLst>
    <dgm:cxn modelId="{CB2C0C0C-E949-4EE0-93B9-C81AC393E582}" type="presOf" srcId="{55DE6EAA-6D6A-4230-9F23-F0A8885E8C88}" destId="{A5EB54A5-1CC9-4F51-8C6B-083CAACFCD90}" srcOrd="0" destOrd="0" presId="urn:microsoft.com/office/officeart/2005/8/layout/vList2"/>
    <dgm:cxn modelId="{1E65690E-17A3-4992-B4EF-E3FAE43C70D8}" srcId="{A0293C4D-77F3-45CA-8904-1F7AD1234E9E}" destId="{86E0CBDD-204C-4B9C-BCBA-7E87625DE652}" srcOrd="4" destOrd="0" parTransId="{F6F08AF9-36D7-45D0-93A1-03A13F34982E}" sibTransId="{821FA9D5-4250-46FB-9CFB-76B16C606875}"/>
    <dgm:cxn modelId="{87DCBA0E-6A86-4799-9788-72E147A7E799}" type="presOf" srcId="{86E0CBDD-204C-4B9C-BCBA-7E87625DE652}" destId="{B544B560-5C4C-4E86-B80F-5558DD4705B4}" srcOrd="0" destOrd="0" presId="urn:microsoft.com/office/officeart/2005/8/layout/vList2"/>
    <dgm:cxn modelId="{71FB9A10-38CD-4CE9-96FF-9A3ADFF466B2}" type="presOf" srcId="{AA0AE7B7-69E6-4063-8276-A29EA339BEC8}" destId="{5B66B3EC-1D0F-4821-9135-179CED72876B}" srcOrd="0" destOrd="0" presId="urn:microsoft.com/office/officeart/2005/8/layout/vList2"/>
    <dgm:cxn modelId="{53B5353B-7434-4495-A944-DDAB2F7B075B}" srcId="{A0293C4D-77F3-45CA-8904-1F7AD1234E9E}" destId="{55DE6EAA-6D6A-4230-9F23-F0A8885E8C88}" srcOrd="3" destOrd="0" parTransId="{D91D62EB-3398-421F-BC95-E654D6C55666}" sibTransId="{9D9CB532-345F-46E2-B6A7-B436064087C7}"/>
    <dgm:cxn modelId="{2249FE6C-F7E0-4047-B053-93B5CB96FD9F}" type="presOf" srcId="{71071C8E-8F64-4759-895D-97189BFA8AEC}" destId="{9C8E3722-C372-410E-941D-036CBD8C27D2}" srcOrd="0" destOrd="0" presId="urn:microsoft.com/office/officeart/2005/8/layout/vList2"/>
    <dgm:cxn modelId="{4AD9C06D-BD9D-43E0-B241-8C69AC55378E}" srcId="{A0293C4D-77F3-45CA-8904-1F7AD1234E9E}" destId="{AA0AE7B7-69E6-4063-8276-A29EA339BEC8}" srcOrd="2" destOrd="0" parTransId="{EE0F6816-EA91-472E-8CB2-D0094B21E425}" sibTransId="{557EA592-D70D-4AB8-A2A6-76D38286AA22}"/>
    <dgm:cxn modelId="{A780FA98-609B-471E-B76B-2DB5C1B2E1FF}" type="presOf" srcId="{A0293C4D-77F3-45CA-8904-1F7AD1234E9E}" destId="{8C085A9B-A502-4A5D-BD90-DCDA14FC4178}" srcOrd="0" destOrd="0" presId="urn:microsoft.com/office/officeart/2005/8/layout/vList2"/>
    <dgm:cxn modelId="{23E36AC6-814A-400E-9EA7-8076B6DB27C7}" srcId="{A0293C4D-77F3-45CA-8904-1F7AD1234E9E}" destId="{E73FF5C4-8E3F-4B12-9563-8476FFBCDEEB}" srcOrd="0" destOrd="0" parTransId="{9EAA031F-2E77-4383-9AF1-050A956FE520}" sibTransId="{3561BAC7-EF27-4FC9-BC46-9129ED7866B9}"/>
    <dgm:cxn modelId="{00DCDEDF-F419-4C2E-A949-D4B7E902708C}" srcId="{A0293C4D-77F3-45CA-8904-1F7AD1234E9E}" destId="{71071C8E-8F64-4759-895D-97189BFA8AEC}" srcOrd="1" destOrd="0" parTransId="{9455B111-EA89-4527-B271-86A1ACD5F3E1}" sibTransId="{DFA9EAC7-6599-41B9-A6F0-73E0954E9F63}"/>
    <dgm:cxn modelId="{62B7B6F7-79FB-49F3-9718-1571A92693F1}" type="presOf" srcId="{E73FF5C4-8E3F-4B12-9563-8476FFBCDEEB}" destId="{4C475C58-053C-4C6E-A0BC-F109EA44CB51}" srcOrd="0" destOrd="0" presId="urn:microsoft.com/office/officeart/2005/8/layout/vList2"/>
    <dgm:cxn modelId="{DCFEAD2C-416B-4ED2-883F-FBEAC8482C62}" type="presParOf" srcId="{8C085A9B-A502-4A5D-BD90-DCDA14FC4178}" destId="{4C475C58-053C-4C6E-A0BC-F109EA44CB51}" srcOrd="0" destOrd="0" presId="urn:microsoft.com/office/officeart/2005/8/layout/vList2"/>
    <dgm:cxn modelId="{F16EBED8-7328-4F08-A845-01B4035027D6}" type="presParOf" srcId="{8C085A9B-A502-4A5D-BD90-DCDA14FC4178}" destId="{DA6D535A-C06C-4B37-BB66-56180408FB6C}" srcOrd="1" destOrd="0" presId="urn:microsoft.com/office/officeart/2005/8/layout/vList2"/>
    <dgm:cxn modelId="{D0CC5C6D-5819-429B-A2A4-14B219BBC1F8}" type="presParOf" srcId="{8C085A9B-A502-4A5D-BD90-DCDA14FC4178}" destId="{9C8E3722-C372-410E-941D-036CBD8C27D2}" srcOrd="2" destOrd="0" presId="urn:microsoft.com/office/officeart/2005/8/layout/vList2"/>
    <dgm:cxn modelId="{BB9197DF-A1D5-428A-9890-7F45BAAD8094}" type="presParOf" srcId="{8C085A9B-A502-4A5D-BD90-DCDA14FC4178}" destId="{565021BF-2E56-4FFE-8257-A56F1A8580E5}" srcOrd="3" destOrd="0" presId="urn:microsoft.com/office/officeart/2005/8/layout/vList2"/>
    <dgm:cxn modelId="{940EB980-E342-45A7-896B-E3129535C17E}" type="presParOf" srcId="{8C085A9B-A502-4A5D-BD90-DCDA14FC4178}" destId="{5B66B3EC-1D0F-4821-9135-179CED72876B}" srcOrd="4" destOrd="0" presId="urn:microsoft.com/office/officeart/2005/8/layout/vList2"/>
    <dgm:cxn modelId="{442C75D9-5950-4B76-9DF2-652BE7EF7FA3}" type="presParOf" srcId="{8C085A9B-A502-4A5D-BD90-DCDA14FC4178}" destId="{DDF109C0-28D1-497D-9A5D-F9F266415BA8}" srcOrd="5" destOrd="0" presId="urn:microsoft.com/office/officeart/2005/8/layout/vList2"/>
    <dgm:cxn modelId="{894C7557-55BC-4116-A425-26B663DE145D}" type="presParOf" srcId="{8C085A9B-A502-4A5D-BD90-DCDA14FC4178}" destId="{A5EB54A5-1CC9-4F51-8C6B-083CAACFCD90}" srcOrd="6" destOrd="0" presId="urn:microsoft.com/office/officeart/2005/8/layout/vList2"/>
    <dgm:cxn modelId="{C73AF08A-D149-4BE4-B499-B0C6F32446F6}" type="presParOf" srcId="{8C085A9B-A502-4A5D-BD90-DCDA14FC4178}" destId="{766F8B05-5F74-479A-BADC-3F770C5634D9}" srcOrd="7" destOrd="0" presId="urn:microsoft.com/office/officeart/2005/8/layout/vList2"/>
    <dgm:cxn modelId="{D6547F74-B878-45C2-AED7-A8601F7C2231}" type="presParOf" srcId="{8C085A9B-A502-4A5D-BD90-DCDA14FC4178}" destId="{B544B560-5C4C-4E86-B80F-5558DD4705B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9953C-6CB4-47B6-B6EB-7FEED45DD7CC}">
      <dsp:nvSpPr>
        <dsp:cNvPr id="0" name=""/>
        <dsp:cNvSpPr/>
      </dsp:nvSpPr>
      <dsp:spPr>
        <a:xfrm>
          <a:off x="0" y="2"/>
          <a:ext cx="3706577" cy="509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B9B00D-FAFE-4ADF-8D5D-B80269BC7AC7}">
      <dsp:nvSpPr>
        <dsp:cNvPr id="0" name=""/>
        <dsp:cNvSpPr/>
      </dsp:nvSpPr>
      <dsp:spPr>
        <a:xfrm>
          <a:off x="154108" y="117018"/>
          <a:ext cx="280197" cy="280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D8B312-4920-4DAD-BA66-7D0244282B33}">
      <dsp:nvSpPr>
        <dsp:cNvPr id="0" name=""/>
        <dsp:cNvSpPr/>
      </dsp:nvSpPr>
      <dsp:spPr>
        <a:xfrm>
          <a:off x="588415" y="2391"/>
          <a:ext cx="3118161" cy="50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17" tIns="53917" rIns="53917" bIns="53917" numCol="1" spcCol="1270" anchor="ctr" anchorCtr="0">
          <a:noAutofit/>
        </a:bodyPr>
        <a:lstStyle/>
        <a:p>
          <a:pPr marL="0" lvl="0" indent="0" algn="l" defTabSz="622300">
            <a:lnSpc>
              <a:spcPct val="90000"/>
            </a:lnSpc>
            <a:spcBef>
              <a:spcPct val="0"/>
            </a:spcBef>
            <a:spcAft>
              <a:spcPct val="35000"/>
            </a:spcAft>
            <a:buNone/>
          </a:pPr>
          <a:r>
            <a:rPr lang="en-US" sz="1400" kern="1200"/>
            <a:t>2017: Recharge the Range</a:t>
          </a:r>
        </a:p>
      </dsp:txBody>
      <dsp:txXfrm>
        <a:off x="588415" y="2391"/>
        <a:ext cx="3118161" cy="509450"/>
      </dsp:txXfrm>
    </dsp:sp>
    <dsp:sp modelId="{E6F438B4-1B89-4A98-BAF5-A561882077C6}">
      <dsp:nvSpPr>
        <dsp:cNvPr id="0" name=""/>
        <dsp:cNvSpPr/>
      </dsp:nvSpPr>
      <dsp:spPr>
        <a:xfrm>
          <a:off x="0" y="639204"/>
          <a:ext cx="3706577" cy="509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179F1-1552-4E30-8146-CBE59D92438F}">
      <dsp:nvSpPr>
        <dsp:cNvPr id="0" name=""/>
        <dsp:cNvSpPr/>
      </dsp:nvSpPr>
      <dsp:spPr>
        <a:xfrm>
          <a:off x="154108" y="753830"/>
          <a:ext cx="280197" cy="280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72D36-B767-4CDF-8A26-960BED2243C3}">
      <dsp:nvSpPr>
        <dsp:cNvPr id="0" name=""/>
        <dsp:cNvSpPr/>
      </dsp:nvSpPr>
      <dsp:spPr>
        <a:xfrm>
          <a:off x="588415" y="639204"/>
          <a:ext cx="3118161" cy="50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17" tIns="53917" rIns="53917" bIns="53917" numCol="1" spcCol="1270" anchor="ctr" anchorCtr="0">
          <a:noAutofit/>
        </a:bodyPr>
        <a:lstStyle/>
        <a:p>
          <a:pPr marL="0" lvl="0" indent="0" algn="l" defTabSz="622300">
            <a:lnSpc>
              <a:spcPct val="90000"/>
            </a:lnSpc>
            <a:spcBef>
              <a:spcPct val="0"/>
            </a:spcBef>
            <a:spcAft>
              <a:spcPct val="35000"/>
            </a:spcAft>
            <a:buNone/>
          </a:pPr>
          <a:r>
            <a:rPr lang="en-US" sz="1400" kern="1200"/>
            <a:t>2018-2020: Blandin Broadband Communities </a:t>
          </a:r>
        </a:p>
      </dsp:txBody>
      <dsp:txXfrm>
        <a:off x="588415" y="639204"/>
        <a:ext cx="3118161" cy="509450"/>
      </dsp:txXfrm>
    </dsp:sp>
    <dsp:sp modelId="{A99D54CB-9A17-48D9-922D-62B7BB23F24B}">
      <dsp:nvSpPr>
        <dsp:cNvPr id="0" name=""/>
        <dsp:cNvSpPr/>
      </dsp:nvSpPr>
      <dsp:spPr>
        <a:xfrm>
          <a:off x="0" y="1276017"/>
          <a:ext cx="3706577" cy="509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A3B0D-B5BA-45B5-ABFA-1CDBAE52F170}">
      <dsp:nvSpPr>
        <dsp:cNvPr id="0" name=""/>
        <dsp:cNvSpPr/>
      </dsp:nvSpPr>
      <dsp:spPr>
        <a:xfrm>
          <a:off x="154108" y="1390643"/>
          <a:ext cx="280197" cy="280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3CE9F2-9C4C-4825-805D-ED16C2FD4420}">
      <dsp:nvSpPr>
        <dsp:cNvPr id="0" name=""/>
        <dsp:cNvSpPr/>
      </dsp:nvSpPr>
      <dsp:spPr>
        <a:xfrm>
          <a:off x="588415" y="1276017"/>
          <a:ext cx="3118161" cy="50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17" tIns="53917" rIns="53917" bIns="53917" numCol="1" spcCol="1270" anchor="ctr" anchorCtr="0">
          <a:noAutofit/>
        </a:bodyPr>
        <a:lstStyle/>
        <a:p>
          <a:pPr marL="0" lvl="0" indent="0" algn="l" defTabSz="622300">
            <a:lnSpc>
              <a:spcPct val="90000"/>
            </a:lnSpc>
            <a:spcBef>
              <a:spcPct val="0"/>
            </a:spcBef>
            <a:spcAft>
              <a:spcPct val="35000"/>
            </a:spcAft>
            <a:buNone/>
          </a:pPr>
          <a:r>
            <a:rPr lang="en-US" sz="1400" kern="1200"/>
            <a:t>2021: Comprehensive Economic Development Strategy (CEDS)</a:t>
          </a:r>
        </a:p>
      </dsp:txBody>
      <dsp:txXfrm>
        <a:off x="588415" y="1276017"/>
        <a:ext cx="3118161" cy="509450"/>
      </dsp:txXfrm>
    </dsp:sp>
    <dsp:sp modelId="{82540F4C-DE69-4B0E-B710-9F1A8162F76E}">
      <dsp:nvSpPr>
        <dsp:cNvPr id="0" name=""/>
        <dsp:cNvSpPr/>
      </dsp:nvSpPr>
      <dsp:spPr>
        <a:xfrm>
          <a:off x="0" y="1912830"/>
          <a:ext cx="3706577" cy="509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BB81A-77A3-4EE4-9E4D-83297E020EFE}">
      <dsp:nvSpPr>
        <dsp:cNvPr id="0" name=""/>
        <dsp:cNvSpPr/>
      </dsp:nvSpPr>
      <dsp:spPr>
        <a:xfrm>
          <a:off x="154108" y="2027456"/>
          <a:ext cx="280197" cy="2801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F63D39-7AA4-4CB7-B8F6-1B886BF7A4A9}">
      <dsp:nvSpPr>
        <dsp:cNvPr id="0" name=""/>
        <dsp:cNvSpPr/>
      </dsp:nvSpPr>
      <dsp:spPr>
        <a:xfrm>
          <a:off x="588415" y="1912830"/>
          <a:ext cx="3118161" cy="50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17" tIns="53917" rIns="53917" bIns="53917" numCol="1" spcCol="1270" anchor="ctr" anchorCtr="0">
          <a:noAutofit/>
        </a:bodyPr>
        <a:lstStyle/>
        <a:p>
          <a:pPr marL="0" lvl="0" indent="0" algn="l" defTabSz="622300">
            <a:lnSpc>
              <a:spcPct val="90000"/>
            </a:lnSpc>
            <a:spcBef>
              <a:spcPct val="0"/>
            </a:spcBef>
            <a:spcAft>
              <a:spcPct val="35000"/>
            </a:spcAft>
            <a:buNone/>
          </a:pPr>
          <a:r>
            <a:rPr lang="en-US" sz="1400" kern="1200"/>
            <a:t>2021: Arrowhead Intelligent Region</a:t>
          </a:r>
        </a:p>
      </dsp:txBody>
      <dsp:txXfrm>
        <a:off x="588415" y="1912830"/>
        <a:ext cx="3118161" cy="509450"/>
      </dsp:txXfrm>
    </dsp:sp>
    <dsp:sp modelId="{AC2F1320-0FF3-4F34-8375-64814C5683CF}">
      <dsp:nvSpPr>
        <dsp:cNvPr id="0" name=""/>
        <dsp:cNvSpPr/>
      </dsp:nvSpPr>
      <dsp:spPr>
        <a:xfrm>
          <a:off x="0" y="2549642"/>
          <a:ext cx="3706577" cy="509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50F23F-7439-4A79-86B7-25AC57E26C43}">
      <dsp:nvSpPr>
        <dsp:cNvPr id="0" name=""/>
        <dsp:cNvSpPr/>
      </dsp:nvSpPr>
      <dsp:spPr>
        <a:xfrm>
          <a:off x="154108" y="2664269"/>
          <a:ext cx="280197" cy="2801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9B991E-F62E-473C-A2FE-E25AA5747236}">
      <dsp:nvSpPr>
        <dsp:cNvPr id="0" name=""/>
        <dsp:cNvSpPr/>
      </dsp:nvSpPr>
      <dsp:spPr>
        <a:xfrm>
          <a:off x="588415" y="2549642"/>
          <a:ext cx="3118161" cy="50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17" tIns="53917" rIns="53917" bIns="53917" numCol="1" spcCol="1270" anchor="ctr" anchorCtr="0">
          <a:noAutofit/>
        </a:bodyPr>
        <a:lstStyle/>
        <a:p>
          <a:pPr marL="0" lvl="0" indent="0" algn="l" defTabSz="622300">
            <a:lnSpc>
              <a:spcPct val="90000"/>
            </a:lnSpc>
            <a:spcBef>
              <a:spcPct val="0"/>
            </a:spcBef>
            <a:spcAft>
              <a:spcPct val="35000"/>
            </a:spcAft>
            <a:buNone/>
          </a:pPr>
          <a:r>
            <a:rPr lang="en-US" sz="1400" kern="1200"/>
            <a:t>2021: Statewide Energy Transition Office Established</a:t>
          </a:r>
        </a:p>
      </dsp:txBody>
      <dsp:txXfrm>
        <a:off x="588415" y="2549642"/>
        <a:ext cx="3118161" cy="509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E2C59-896E-43E8-8724-FAF2D55D1227}">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Disconnect between policy and rural economics </a:t>
          </a:r>
        </a:p>
      </dsp:txBody>
      <dsp:txXfrm>
        <a:off x="28038" y="28038"/>
        <a:ext cx="7298593" cy="901218"/>
      </dsp:txXfrm>
    </dsp:sp>
    <dsp:sp modelId="{21138506-9541-4B3B-92B7-0BCA01C1CC95}">
      <dsp:nvSpPr>
        <dsp:cNvPr id="0" name=""/>
        <dsp:cNvSpPr/>
      </dsp:nvSpPr>
      <dsp:spPr>
        <a:xfrm>
          <a:off x="704545" y="1131347"/>
          <a:ext cx="8412480" cy="95729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Small communities unaware of resources, or lack resources/staff capacity, and may not have budgets to expand it</a:t>
          </a:r>
        </a:p>
      </dsp:txBody>
      <dsp:txXfrm>
        <a:off x="732583" y="1159385"/>
        <a:ext cx="7029617" cy="901218"/>
      </dsp:txXfrm>
    </dsp:sp>
    <dsp:sp modelId="{0A423714-07BE-460B-9F06-0FB3F32D9430}">
      <dsp:nvSpPr>
        <dsp:cNvPr id="0" name=""/>
        <dsp:cNvSpPr/>
      </dsp:nvSpPr>
      <dsp:spPr>
        <a:xfrm>
          <a:off x="1398574" y="2262695"/>
          <a:ext cx="8412480" cy="95729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Regional entities can do things at scale, but may not have authority or boots on the ground necessary to make projects happen</a:t>
          </a:r>
        </a:p>
      </dsp:txBody>
      <dsp:txXfrm>
        <a:off x="1426612" y="2290733"/>
        <a:ext cx="7040133" cy="901218"/>
      </dsp:txXfrm>
    </dsp:sp>
    <dsp:sp modelId="{92D80EF5-3393-4863-8E6D-BABEEC064C92}">
      <dsp:nvSpPr>
        <dsp:cNvPr id="0" name=""/>
        <dsp:cNvSpPr/>
      </dsp:nvSpPr>
      <dsp:spPr>
        <a:xfrm>
          <a:off x="2103119" y="3394043"/>
          <a:ext cx="8412480" cy="957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Regions get lumped together in complicated or different ways by different entities</a:t>
          </a:r>
        </a:p>
      </dsp:txBody>
      <dsp:txXfrm>
        <a:off x="2131157" y="3422081"/>
        <a:ext cx="7029617" cy="901218"/>
      </dsp:txXfrm>
    </dsp:sp>
    <dsp:sp modelId="{BA7D463B-EA95-47AE-B86A-495D0EB7B3E3}">
      <dsp:nvSpPr>
        <dsp:cNvPr id="0" name=""/>
        <dsp:cNvSpPr/>
      </dsp:nvSpPr>
      <dsp:spPr>
        <a:xfrm>
          <a:off x="779023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7DB9AD6A-E5D7-45AE-A14A-0A455DE2C62D}">
      <dsp:nvSpPr>
        <dsp:cNvPr id="0" name=""/>
        <dsp:cNvSpPr/>
      </dsp:nvSpPr>
      <dsp:spPr>
        <a:xfrm>
          <a:off x="8494783" y="1864548"/>
          <a:ext cx="622241" cy="62224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5A50E062-C9E0-4DC2-B50B-7467F6624A7B}">
      <dsp:nvSpPr>
        <dsp:cNvPr id="0" name=""/>
        <dsp:cNvSpPr/>
      </dsp:nvSpPr>
      <dsp:spPr>
        <a:xfrm>
          <a:off x="9188813" y="2995896"/>
          <a:ext cx="622241" cy="62224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70FD3-BF3E-4752-9308-DF05AB577BD8}">
      <dsp:nvSpPr>
        <dsp:cNvPr id="0" name=""/>
        <dsp:cNvSpPr/>
      </dsp:nvSpPr>
      <dsp:spPr>
        <a:xfrm>
          <a:off x="0" y="794099"/>
          <a:ext cx="6478587"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There’s suddenly money for all the things</a:t>
          </a:r>
        </a:p>
      </dsp:txBody>
      <dsp:txXfrm>
        <a:off x="32784" y="826883"/>
        <a:ext cx="6413019" cy="606012"/>
      </dsp:txXfrm>
    </dsp:sp>
    <dsp:sp modelId="{247E5683-7F05-452B-8F4A-CD34A3EF71B5}">
      <dsp:nvSpPr>
        <dsp:cNvPr id="0" name=""/>
        <dsp:cNvSpPr/>
      </dsp:nvSpPr>
      <dsp:spPr>
        <a:xfrm>
          <a:off x="0" y="1546319"/>
          <a:ext cx="6478587" cy="67158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Relatively few strings attached</a:t>
          </a:r>
        </a:p>
      </dsp:txBody>
      <dsp:txXfrm>
        <a:off x="32784" y="1579103"/>
        <a:ext cx="6413019" cy="606012"/>
      </dsp:txXfrm>
    </dsp:sp>
    <dsp:sp modelId="{84187BB3-A791-4229-9672-7B473CA55EA9}">
      <dsp:nvSpPr>
        <dsp:cNvPr id="0" name=""/>
        <dsp:cNvSpPr/>
      </dsp:nvSpPr>
      <dsp:spPr>
        <a:xfrm>
          <a:off x="0" y="2298539"/>
          <a:ext cx="6478587" cy="67158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Chances to plan proactively</a:t>
          </a:r>
        </a:p>
      </dsp:txBody>
      <dsp:txXfrm>
        <a:off x="32784" y="2331323"/>
        <a:ext cx="6413019" cy="606012"/>
      </dsp:txXfrm>
    </dsp:sp>
    <dsp:sp modelId="{CA5754FB-2D00-49CD-BE81-E2D573E0C6CD}">
      <dsp:nvSpPr>
        <dsp:cNvPr id="0" name=""/>
        <dsp:cNvSpPr/>
      </dsp:nvSpPr>
      <dsp:spPr>
        <a:xfrm>
          <a:off x="0" y="3050759"/>
          <a:ext cx="6478587" cy="671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Meeting priorities, not just chasing money</a:t>
          </a:r>
        </a:p>
      </dsp:txBody>
      <dsp:txXfrm>
        <a:off x="32784" y="3083543"/>
        <a:ext cx="6413019" cy="606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BA577-DFE1-40EC-9498-057255E396BB}">
      <dsp:nvSpPr>
        <dsp:cNvPr id="0" name=""/>
        <dsp:cNvSpPr/>
      </dsp:nvSpPr>
      <dsp:spPr>
        <a:xfrm>
          <a:off x="0" y="175236"/>
          <a:ext cx="6478587" cy="13425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Competitive grant application process from federal EDA</a:t>
          </a:r>
        </a:p>
      </dsp:txBody>
      <dsp:txXfrm>
        <a:off x="65539" y="240775"/>
        <a:ext cx="6347509" cy="1211496"/>
      </dsp:txXfrm>
    </dsp:sp>
    <dsp:sp modelId="{F4FD2D24-A954-40B0-AED5-ECFF91C2A2CB}">
      <dsp:nvSpPr>
        <dsp:cNvPr id="0" name=""/>
        <dsp:cNvSpPr/>
      </dsp:nvSpPr>
      <dsp:spPr>
        <a:xfrm>
          <a:off x="0" y="1586931"/>
          <a:ext cx="6478587" cy="134257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Regional in scale with coal communities emphasis</a:t>
          </a:r>
        </a:p>
      </dsp:txBody>
      <dsp:txXfrm>
        <a:off x="65539" y="1652470"/>
        <a:ext cx="6347509" cy="1211496"/>
      </dsp:txXfrm>
    </dsp:sp>
    <dsp:sp modelId="{BA30E972-6D4E-4DC6-97F0-2F587FA98DEF}">
      <dsp:nvSpPr>
        <dsp:cNvPr id="0" name=""/>
        <dsp:cNvSpPr/>
      </dsp:nvSpPr>
      <dsp:spPr>
        <a:xfrm>
          <a:off x="0" y="2998626"/>
          <a:ext cx="6478587" cy="134257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Opportunity to re-frame regional economy with an emphasis on technology-infused traditional industries (timber, taconite, tourism, technology)</a:t>
          </a:r>
        </a:p>
      </dsp:txBody>
      <dsp:txXfrm>
        <a:off x="65539" y="3064165"/>
        <a:ext cx="6347509" cy="1211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10B08-0110-46FA-99D4-4BBCA861D6E2}">
      <dsp:nvSpPr>
        <dsp:cNvPr id="0" name=""/>
        <dsp:cNvSpPr/>
      </dsp:nvSpPr>
      <dsp:spPr>
        <a:xfrm>
          <a:off x="0" y="128706"/>
          <a:ext cx="6478587"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Asset and cluster analyses for coal communities</a:t>
          </a:r>
        </a:p>
      </dsp:txBody>
      <dsp:txXfrm>
        <a:off x="26930" y="155636"/>
        <a:ext cx="6424727" cy="497795"/>
      </dsp:txXfrm>
    </dsp:sp>
    <dsp:sp modelId="{6A26C62E-4E8D-4700-8FB7-909110F755B8}">
      <dsp:nvSpPr>
        <dsp:cNvPr id="0" name=""/>
        <dsp:cNvSpPr/>
      </dsp:nvSpPr>
      <dsp:spPr>
        <a:xfrm>
          <a:off x="0" y="746601"/>
          <a:ext cx="6478587" cy="551655"/>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Building rehabilitation and shovel ready site work</a:t>
          </a:r>
        </a:p>
      </dsp:txBody>
      <dsp:txXfrm>
        <a:off x="26930" y="773531"/>
        <a:ext cx="6424727" cy="497795"/>
      </dsp:txXfrm>
    </dsp:sp>
    <dsp:sp modelId="{9C9E2479-21D7-4559-B789-ED67D74F7602}">
      <dsp:nvSpPr>
        <dsp:cNvPr id="0" name=""/>
        <dsp:cNvSpPr/>
      </dsp:nvSpPr>
      <dsp:spPr>
        <a:xfrm>
          <a:off x="0" y="1364496"/>
          <a:ext cx="6478587" cy="55165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Downtown broadband projects</a:t>
          </a:r>
        </a:p>
      </dsp:txBody>
      <dsp:txXfrm>
        <a:off x="26930" y="1391426"/>
        <a:ext cx="6424727" cy="497795"/>
      </dsp:txXfrm>
    </dsp:sp>
    <dsp:sp modelId="{2F992475-8A2D-4223-A82B-41FCBA60960E}">
      <dsp:nvSpPr>
        <dsp:cNvPr id="0" name=""/>
        <dsp:cNvSpPr/>
      </dsp:nvSpPr>
      <dsp:spPr>
        <a:xfrm>
          <a:off x="0" y="1982391"/>
          <a:ext cx="6478587" cy="55165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Innovate 218 integration</a:t>
          </a:r>
        </a:p>
      </dsp:txBody>
      <dsp:txXfrm>
        <a:off x="26930" y="2009321"/>
        <a:ext cx="6424727" cy="497795"/>
      </dsp:txXfrm>
    </dsp:sp>
    <dsp:sp modelId="{F81C84A4-638E-4B38-8747-58B2BE66E2F3}">
      <dsp:nvSpPr>
        <dsp:cNvPr id="0" name=""/>
        <dsp:cNvSpPr/>
      </dsp:nvSpPr>
      <dsp:spPr>
        <a:xfrm>
          <a:off x="0" y="2600286"/>
          <a:ext cx="6478587" cy="55165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Knowledge workforce development</a:t>
          </a:r>
        </a:p>
      </dsp:txBody>
      <dsp:txXfrm>
        <a:off x="26930" y="2627216"/>
        <a:ext cx="6424727" cy="497795"/>
      </dsp:txXfrm>
    </dsp:sp>
    <dsp:sp modelId="{BC04963D-AB89-4FBA-AE56-F063165B53BA}">
      <dsp:nvSpPr>
        <dsp:cNvPr id="0" name=""/>
        <dsp:cNvSpPr/>
      </dsp:nvSpPr>
      <dsp:spPr>
        <a:xfrm>
          <a:off x="0" y="3218181"/>
          <a:ext cx="6478587" cy="551655"/>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NRRI non-battery renewable energy storage</a:t>
          </a:r>
        </a:p>
      </dsp:txBody>
      <dsp:txXfrm>
        <a:off x="26930" y="3245111"/>
        <a:ext cx="6424727" cy="497795"/>
      </dsp:txXfrm>
    </dsp:sp>
    <dsp:sp modelId="{C13CB029-78B2-4541-BD7E-4A4A3CBEC37B}">
      <dsp:nvSpPr>
        <dsp:cNvPr id="0" name=""/>
        <dsp:cNvSpPr/>
      </dsp:nvSpPr>
      <dsp:spPr>
        <a:xfrm>
          <a:off x="0" y="3836076"/>
          <a:ext cx="6478587" cy="55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NRRI biomass energy and advanced carbon products</a:t>
          </a:r>
        </a:p>
      </dsp:txBody>
      <dsp:txXfrm>
        <a:off x="26930" y="3863006"/>
        <a:ext cx="6424727" cy="497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75C58-053C-4C6E-A0BC-F109EA44CB51}">
      <dsp:nvSpPr>
        <dsp:cNvPr id="0" name=""/>
        <dsp:cNvSpPr/>
      </dsp:nvSpPr>
      <dsp:spPr>
        <a:xfrm>
          <a:off x="0" y="23653"/>
          <a:ext cx="6478587"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Heliene – Technology </a:t>
          </a:r>
        </a:p>
      </dsp:txBody>
      <dsp:txXfrm>
        <a:off x="39809" y="63462"/>
        <a:ext cx="6398969" cy="735872"/>
      </dsp:txXfrm>
    </dsp:sp>
    <dsp:sp modelId="{9C8E3722-C372-410E-941D-036CBD8C27D2}">
      <dsp:nvSpPr>
        <dsp:cNvPr id="0" name=""/>
        <dsp:cNvSpPr/>
      </dsp:nvSpPr>
      <dsp:spPr>
        <a:xfrm>
          <a:off x="0" y="937064"/>
          <a:ext cx="6478587" cy="81549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Detroit Reman – Technology</a:t>
          </a:r>
        </a:p>
      </dsp:txBody>
      <dsp:txXfrm>
        <a:off x="39809" y="976873"/>
        <a:ext cx="6398969" cy="735872"/>
      </dsp:txXfrm>
    </dsp:sp>
    <dsp:sp modelId="{5B66B3EC-1D0F-4821-9135-179CED72876B}">
      <dsp:nvSpPr>
        <dsp:cNvPr id="0" name=""/>
        <dsp:cNvSpPr/>
      </dsp:nvSpPr>
      <dsp:spPr>
        <a:xfrm>
          <a:off x="0" y="1850474"/>
          <a:ext cx="6478587" cy="81549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Huber - Timber</a:t>
          </a:r>
        </a:p>
      </dsp:txBody>
      <dsp:txXfrm>
        <a:off x="39809" y="1890283"/>
        <a:ext cx="6398969" cy="735872"/>
      </dsp:txXfrm>
    </dsp:sp>
    <dsp:sp modelId="{A5EB54A5-1CC9-4F51-8C6B-083CAACFCD90}">
      <dsp:nvSpPr>
        <dsp:cNvPr id="0" name=""/>
        <dsp:cNvSpPr/>
      </dsp:nvSpPr>
      <dsp:spPr>
        <a:xfrm>
          <a:off x="0" y="2763884"/>
          <a:ext cx="6478587" cy="81549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MP transition (solar, natural gas)</a:t>
          </a:r>
        </a:p>
      </dsp:txBody>
      <dsp:txXfrm>
        <a:off x="39809" y="2803693"/>
        <a:ext cx="6398969" cy="735872"/>
      </dsp:txXfrm>
    </dsp:sp>
    <dsp:sp modelId="{B544B560-5C4C-4E86-B80F-5558DD4705B4}">
      <dsp:nvSpPr>
        <dsp:cNvPr id="0" name=""/>
        <dsp:cNvSpPr/>
      </dsp:nvSpPr>
      <dsp:spPr>
        <a:xfrm>
          <a:off x="0" y="3677294"/>
          <a:ext cx="6478587"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ASV - Manufacturing</a:t>
          </a:r>
        </a:p>
      </dsp:txBody>
      <dsp:txXfrm>
        <a:off x="39809" y="3717103"/>
        <a:ext cx="6398969" cy="7358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4CFFA-FD07-4B18-8815-364149778DDA}"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AEFF1-A9B0-4D4E-87D9-54976A2EA414}" type="slidenum">
              <a:rPr lang="en-US" smtClean="0"/>
              <a:t>‹#›</a:t>
            </a:fld>
            <a:endParaRPr lang="en-US"/>
          </a:p>
        </p:txBody>
      </p:sp>
    </p:spTree>
    <p:extLst>
      <p:ext uri="{BB962C8B-B14F-4D97-AF65-F5344CB8AC3E}">
        <p14:creationId xmlns:p14="http://schemas.microsoft.com/office/powerpoint/2010/main" val="648667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intros, who are we, why do we do what we do, background</a:t>
            </a:r>
          </a:p>
        </p:txBody>
      </p:sp>
      <p:sp>
        <p:nvSpPr>
          <p:cNvPr id="4" name="Slide Number Placeholder 3"/>
          <p:cNvSpPr>
            <a:spLocks noGrp="1"/>
          </p:cNvSpPr>
          <p:nvPr>
            <p:ph type="sldNum" sz="quarter" idx="5"/>
          </p:nvPr>
        </p:nvSpPr>
        <p:spPr/>
        <p:txBody>
          <a:bodyPr/>
          <a:lstStyle/>
          <a:p>
            <a:fld id="{632AEFF1-A9B0-4D4E-87D9-54976A2EA414}" type="slidenum">
              <a:rPr lang="en-US" smtClean="0"/>
              <a:t>1</a:t>
            </a:fld>
            <a:endParaRPr lang="en-US"/>
          </a:p>
        </p:txBody>
      </p:sp>
    </p:spTree>
    <p:extLst>
      <p:ext uri="{BB962C8B-B14F-4D97-AF65-F5344CB8AC3E}">
        <p14:creationId xmlns:p14="http://schemas.microsoft.com/office/powerpoint/2010/main" val="58893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Acknowledging the Importance of quality of life, people are looking for the place 1</a:t>
            </a:r>
            <a:r>
              <a:rPr lang="en-US" baseline="30000" dirty="0"/>
              <a:t>st</a:t>
            </a:r>
            <a:r>
              <a:rPr lang="en-US" dirty="0"/>
              <a:t> not the job. Strategic investments as a direct result of regional planning efforts have been focused on making NE MN/the Iron Range a place where people choose to live where they work and play. We have also seen our destination marketing (tourism boards) working directly with the business community to make the connection/get the hook when people to visit to show the opportunity for high quality of life and ability to live and work here! Examples include the THRIVE UP NORTH Itasca County, </a:t>
            </a:r>
            <a:r>
              <a:rPr lang="en-US" dirty="0" err="1"/>
              <a:t>Northforce</a:t>
            </a:r>
            <a:r>
              <a:rPr lang="en-US" dirty="0"/>
              <a:t> &amp; North by Choice – NE MN, Hello Iron Range – IRTB.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10</a:t>
            </a:fld>
            <a:endParaRPr lang="en-US"/>
          </a:p>
        </p:txBody>
      </p:sp>
    </p:spTree>
    <p:extLst>
      <p:ext uri="{BB962C8B-B14F-4D97-AF65-F5344CB8AC3E}">
        <p14:creationId xmlns:p14="http://schemas.microsoft.com/office/powerpoint/2010/main" val="3869844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of MP transition plan, coal communities and their tax bases, factors driving all of this (Arik)</a:t>
            </a:r>
          </a:p>
          <a:p>
            <a:endParaRPr lang="en-US" dirty="0"/>
          </a:p>
        </p:txBody>
      </p:sp>
      <p:sp>
        <p:nvSpPr>
          <p:cNvPr id="4" name="Slide Number Placeholder 3"/>
          <p:cNvSpPr>
            <a:spLocks noGrp="1"/>
          </p:cNvSpPr>
          <p:nvPr>
            <p:ph type="sldNum" sz="quarter" idx="10"/>
          </p:nvPr>
        </p:nvSpPr>
        <p:spPr/>
        <p:txBody>
          <a:bodyPr/>
          <a:lstStyle/>
          <a:p>
            <a:fld id="{22A574E5-A398-4E1C-BFB4-29DCCFA63345}" type="slidenum">
              <a:rPr lang="en-US" smtClean="0"/>
              <a:t>23</a:t>
            </a:fld>
            <a:endParaRPr lang="en-US"/>
          </a:p>
        </p:txBody>
      </p:sp>
    </p:spTree>
    <p:extLst>
      <p:ext uri="{BB962C8B-B14F-4D97-AF65-F5344CB8AC3E}">
        <p14:creationId xmlns:p14="http://schemas.microsoft.com/office/powerpoint/2010/main" val="2186436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p>
        </p:txBody>
      </p:sp>
      <p:sp>
        <p:nvSpPr>
          <p:cNvPr id="4" name="Slide Number Placeholder 3"/>
          <p:cNvSpPr>
            <a:spLocks noGrp="1"/>
          </p:cNvSpPr>
          <p:nvPr>
            <p:ph type="sldNum" sz="quarter" idx="5"/>
          </p:nvPr>
        </p:nvSpPr>
        <p:spPr/>
        <p:txBody>
          <a:bodyPr/>
          <a:lstStyle/>
          <a:p>
            <a:fld id="{632AEFF1-A9B0-4D4E-87D9-54976A2EA414}" type="slidenum">
              <a:rPr lang="en-US" smtClean="0"/>
              <a:t>24</a:t>
            </a:fld>
            <a:endParaRPr lang="en-US"/>
          </a:p>
        </p:txBody>
      </p:sp>
    </p:spTree>
    <p:extLst>
      <p:ext uri="{BB962C8B-B14F-4D97-AF65-F5344CB8AC3E}">
        <p14:creationId xmlns:p14="http://schemas.microsoft.com/office/powerpoint/2010/main" val="2262890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Yay there’s suddenly money for all the things</a:t>
            </a:r>
          </a:p>
          <a:p>
            <a:r>
              <a:rPr lang="en-US" dirty="0"/>
              <a:t>Doing it in a way that meets our priorities, not just chasing money</a:t>
            </a:r>
          </a:p>
          <a:p>
            <a:r>
              <a:rPr lang="en-US" dirty="0"/>
              <a:t>Karl</a:t>
            </a:r>
          </a:p>
          <a:p>
            <a:r>
              <a:rPr lang="en-US" dirty="0"/>
              <a:t>Note: BBB is federal EDA $$ - we just finished our CEDS which really supports many initiatives already started – what could a boost of funding do for some of those efforts</a:t>
            </a:r>
          </a:p>
          <a:p>
            <a:r>
              <a:rPr lang="en-US" dirty="0"/>
              <a:t>Note: BBB prioritizes rural communities – energy transition community support is hot topic in the state/Midwest/world – how do we provide additional resource to our coal communities but think regionally too</a:t>
            </a:r>
          </a:p>
          <a:p>
            <a:r>
              <a:rPr lang="en-US" dirty="0"/>
              <a:t>Note: BBB wants you to identify a regional cluster – how do we do this in rural when we need to support the entire rural ecosystem – TEHCNOLOGY/Broadband is the thread the ties together our BBB proposal</a:t>
            </a:r>
          </a:p>
          <a:p>
            <a:r>
              <a:rPr lang="en-US" dirty="0"/>
              <a:t>We did the CORI STUDY??? Had already been done in Itasca – expand to region. </a:t>
            </a:r>
          </a:p>
          <a:p>
            <a:r>
              <a:rPr lang="en-US" dirty="0"/>
              <a:t>What does a sustainable rural economy &amp; comprehensive strategy look like when your cluster strength is natural resources – TIMBER, TACONITE, &amp; TOURISM – add in technology and the use of it (Examples – Innovate 218, NRRI Commercialization, Fiber to the Business)</a:t>
            </a:r>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25</a:t>
            </a:fld>
            <a:endParaRPr lang="en-US"/>
          </a:p>
        </p:txBody>
      </p:sp>
    </p:spTree>
    <p:extLst>
      <p:ext uri="{BB962C8B-B14F-4D97-AF65-F5344CB8AC3E}">
        <p14:creationId xmlns:p14="http://schemas.microsoft.com/office/powerpoint/2010/main" val="128142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off and align with major outcomes of Regional Planning Efforts</a:t>
            </a:r>
          </a:p>
          <a:p>
            <a:r>
              <a:rPr lang="en-US" dirty="0"/>
              <a:t>12 member coalition </a:t>
            </a:r>
          </a:p>
          <a:p>
            <a:r>
              <a:rPr lang="en-US" dirty="0"/>
              <a:t>Increase Support to Coal Communities</a:t>
            </a:r>
          </a:p>
          <a:p>
            <a:r>
              <a:rPr lang="en-US" dirty="0"/>
              <a:t>Focus on increasing the</a:t>
            </a:r>
            <a:r>
              <a:rPr lang="en-US" b="1" dirty="0"/>
              <a:t> Technology </a:t>
            </a:r>
            <a:r>
              <a:rPr lang="en-US" dirty="0"/>
              <a:t>as it relates to Taconite, Timber, &amp; Tourism</a:t>
            </a:r>
          </a:p>
          <a:p>
            <a:r>
              <a:rPr lang="en-US" dirty="0"/>
              <a:t>Supercharge and support existing efforts: 	</a:t>
            </a:r>
          </a:p>
          <a:p>
            <a:pPr lvl="1"/>
            <a:r>
              <a:rPr lang="en-US" dirty="0"/>
              <a:t>Increased Entrepreneurship: Innovate 218</a:t>
            </a:r>
          </a:p>
          <a:p>
            <a:pPr lvl="1"/>
            <a:r>
              <a:rPr lang="en-US" dirty="0"/>
              <a:t>Workforce: Welcoming Communities</a:t>
            </a:r>
          </a:p>
          <a:p>
            <a:pPr lvl="1"/>
            <a:r>
              <a:rPr lang="en-US" dirty="0"/>
              <a:t>Broadband: Fiber to the Downtown/Business Corridor</a:t>
            </a:r>
          </a:p>
          <a:p>
            <a:pPr lvl="1"/>
            <a:r>
              <a:rPr lang="en-US" dirty="0"/>
              <a:t>Business Development: Building Rehab &amp; Site Readiness for local expansion and recruitment</a:t>
            </a:r>
          </a:p>
          <a:p>
            <a:pPr lvl="1"/>
            <a:r>
              <a:rPr lang="en-US" dirty="0"/>
              <a:t>Cluster Commercialization Efforts: Biomass/Advanced Carbon &amp; Energy Storage</a:t>
            </a:r>
          </a:p>
          <a:p>
            <a:pPr lvl="1"/>
            <a:r>
              <a:rPr lang="en-US" dirty="0"/>
              <a:t>Coal Communities Support: Digital Economy &amp; Asset Reuse </a:t>
            </a:r>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27</a:t>
            </a:fld>
            <a:endParaRPr lang="en-US"/>
          </a:p>
        </p:txBody>
      </p:sp>
    </p:spTree>
    <p:extLst>
      <p:ext uri="{BB962C8B-B14F-4D97-AF65-F5344CB8AC3E}">
        <p14:creationId xmlns:p14="http://schemas.microsoft.com/office/powerpoint/2010/main" val="162678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Good Jobs Challenge Opportunity / why we need to plan for this/ what we did based on proven program</a:t>
            </a:r>
          </a:p>
          <a:p>
            <a:r>
              <a:rPr lang="en-US" dirty="0"/>
              <a:t>What do we do in rural – we don’t have Rochester/Mayo – close to the Twin Cities. We are a rural area the size of West Virginia. </a:t>
            </a:r>
            <a:r>
              <a:rPr lang="en-US" sz="1200" kern="1200" dirty="0">
                <a:solidFill>
                  <a:schemeClr val="tx1"/>
                </a:solidFill>
                <a:effectLst/>
                <a:latin typeface="+mn-lt"/>
                <a:ea typeface="+mn-ea"/>
                <a:cs typeface="+mn-cs"/>
              </a:rPr>
              <a:t>70 cities, 180 townships, and five tribal nations (Leech Lake, Fond du Lac, Mille Lacs, </a:t>
            </a:r>
            <a:r>
              <a:rPr lang="en-US" sz="1200" kern="1200" dirty="0" err="1">
                <a:solidFill>
                  <a:schemeClr val="tx1"/>
                </a:solidFill>
                <a:effectLst/>
                <a:latin typeface="+mn-lt"/>
                <a:ea typeface="+mn-ea"/>
                <a:cs typeface="+mn-cs"/>
              </a:rPr>
              <a:t>Bois</a:t>
            </a:r>
            <a:r>
              <a:rPr lang="en-US" sz="1200" kern="1200" dirty="0">
                <a:solidFill>
                  <a:schemeClr val="tx1"/>
                </a:solidFill>
                <a:effectLst/>
                <a:latin typeface="+mn-lt"/>
                <a:ea typeface="+mn-ea"/>
                <a:cs typeface="+mn-cs"/>
              </a:rPr>
              <a:t> Forte, and Grand Portage). The region has a robust industrial sector tied to the area’s abundant natural resources. </a:t>
            </a:r>
            <a:r>
              <a:rPr lang="en-US" dirty="0"/>
              <a:t> MN College North reference – add in logo</a:t>
            </a:r>
          </a:p>
          <a:p>
            <a:r>
              <a:rPr lang="en-US" dirty="0"/>
              <a:t>185,600 openings to fill by jobs left vacant by retirements and other career changes. </a:t>
            </a:r>
          </a:p>
          <a:p>
            <a:pPr lvl="1"/>
            <a:r>
              <a:rPr lang="en-US" dirty="0"/>
              <a:t>Personal care, healthcare, community, social services, and construction and extraction occupations</a:t>
            </a:r>
          </a:p>
          <a:p>
            <a:r>
              <a:rPr lang="en-US" dirty="0"/>
              <a:t>NHED opportunity due to reorganization</a:t>
            </a:r>
          </a:p>
          <a:p>
            <a:r>
              <a:rPr lang="en-US" dirty="0"/>
              <a:t>Proposal is based on proven Empower Program </a:t>
            </a:r>
          </a:p>
          <a:p>
            <a:pPr lvl="1"/>
            <a:r>
              <a:rPr lang="en-US" dirty="0"/>
              <a:t>Financial assistance for tuition, childcare, transportation, study assistance, and loan forgiveness</a:t>
            </a:r>
          </a:p>
          <a:p>
            <a:pPr lvl="1"/>
            <a:r>
              <a:rPr lang="en-US" dirty="0"/>
              <a:t>Supported over 100 women in our region secure quality jobs in nontraditional careers</a:t>
            </a:r>
          </a:p>
          <a:p>
            <a:r>
              <a:rPr lang="en-US" dirty="0"/>
              <a:t>Expands Empower to priority industries aligning with employer MOU’s.</a:t>
            </a:r>
          </a:p>
          <a:p>
            <a:endParaRPr lang="en-US" dirty="0"/>
          </a:p>
          <a:p>
            <a:r>
              <a:rPr lang="en-US" dirty="0"/>
              <a:t>Transition our NE MN workforce systems from a transactional (how is the individual performing in the system) to a transformation approach (how is the system working for the individual).</a:t>
            </a:r>
          </a:p>
          <a:p>
            <a:r>
              <a:rPr lang="en-US" b="1" dirty="0"/>
              <a:t>The total initial commitment for regional employers includes 82 jobs, with an average wage of $45,940 or $22 per hour. </a:t>
            </a:r>
          </a:p>
          <a:p>
            <a:pPr lvl="1"/>
            <a:r>
              <a:rPr lang="en-US" dirty="0"/>
              <a:t>MOUs from regional employers in primarily manufacturing &amp; health care &amp; tribal government. </a:t>
            </a:r>
          </a:p>
          <a:p>
            <a:r>
              <a:rPr lang="en-US" b="1" dirty="0"/>
              <a:t>This investment will ensure that over 1700 individuals have equitable access to the skills and resources needed for good jobs in northeast Minnesota.</a:t>
            </a:r>
            <a:r>
              <a:rPr lang="en-US" dirty="0"/>
              <a:t> </a:t>
            </a:r>
          </a:p>
          <a:p>
            <a:r>
              <a:rPr lang="en-US" dirty="0"/>
              <a:t>Over 30 partners directly involved including K-12 Career Academies, Industry, &amp; Economic Development Partners. MN College North is backbone agency. </a:t>
            </a:r>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29</a:t>
            </a:fld>
            <a:endParaRPr lang="en-US"/>
          </a:p>
        </p:txBody>
      </p:sp>
    </p:spTree>
    <p:extLst>
      <p:ext uri="{BB962C8B-B14F-4D97-AF65-F5344CB8AC3E}">
        <p14:creationId xmlns:p14="http://schemas.microsoft.com/office/powerpoint/2010/main" val="268331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this slide???</a:t>
            </a:r>
          </a:p>
        </p:txBody>
      </p:sp>
      <p:sp>
        <p:nvSpPr>
          <p:cNvPr id="4" name="Slide Number Placeholder 3"/>
          <p:cNvSpPr>
            <a:spLocks noGrp="1"/>
          </p:cNvSpPr>
          <p:nvPr>
            <p:ph type="sldNum" sz="quarter" idx="5"/>
          </p:nvPr>
        </p:nvSpPr>
        <p:spPr/>
        <p:txBody>
          <a:bodyPr/>
          <a:lstStyle/>
          <a:p>
            <a:fld id="{632AEFF1-A9B0-4D4E-87D9-54976A2EA414}" type="slidenum">
              <a:rPr lang="en-US" smtClean="0"/>
              <a:t>30</a:t>
            </a:fld>
            <a:endParaRPr lang="en-US"/>
          </a:p>
        </p:txBody>
      </p:sp>
    </p:spTree>
    <p:extLst>
      <p:ext uri="{BB962C8B-B14F-4D97-AF65-F5344CB8AC3E}">
        <p14:creationId xmlns:p14="http://schemas.microsoft.com/office/powerpoint/2010/main" val="81431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Whitney and Karl pile on as they see fit – stuff in rural just is not at the scale at the metro – its different.</a:t>
            </a:r>
          </a:p>
          <a:p>
            <a:r>
              <a:rPr lang="en-US" dirty="0"/>
              <a:t>Funding housing projects in rural areas</a:t>
            </a:r>
          </a:p>
          <a:p>
            <a:r>
              <a:rPr lang="en-US" dirty="0"/>
              <a:t>Other permitting garbage we’ve encountered</a:t>
            </a:r>
          </a:p>
          <a:p>
            <a:r>
              <a:rPr lang="en-US" dirty="0"/>
              <a:t>Unrealistic expectations of capacity</a:t>
            </a:r>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33</a:t>
            </a:fld>
            <a:endParaRPr lang="en-US"/>
          </a:p>
        </p:txBody>
      </p:sp>
    </p:spTree>
    <p:extLst>
      <p:ext uri="{BB962C8B-B14F-4D97-AF65-F5344CB8AC3E}">
        <p14:creationId xmlns:p14="http://schemas.microsoft.com/office/powerpoint/2010/main" val="995758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34</a:t>
            </a:fld>
            <a:endParaRPr lang="en-US"/>
          </a:p>
        </p:txBody>
      </p:sp>
    </p:spTree>
    <p:extLst>
      <p:ext uri="{BB962C8B-B14F-4D97-AF65-F5344CB8AC3E}">
        <p14:creationId xmlns:p14="http://schemas.microsoft.com/office/powerpoint/2010/main" val="56981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 tell our stories and our ties to rural</a:t>
            </a:r>
          </a:p>
        </p:txBody>
      </p:sp>
      <p:sp>
        <p:nvSpPr>
          <p:cNvPr id="4" name="Slide Number Placeholder 3"/>
          <p:cNvSpPr>
            <a:spLocks noGrp="1"/>
          </p:cNvSpPr>
          <p:nvPr>
            <p:ph type="sldNum" sz="quarter" idx="5"/>
          </p:nvPr>
        </p:nvSpPr>
        <p:spPr/>
        <p:txBody>
          <a:bodyPr/>
          <a:lstStyle/>
          <a:p>
            <a:fld id="{632AEFF1-A9B0-4D4E-87D9-54976A2EA414}" type="slidenum">
              <a:rPr lang="en-US" smtClean="0"/>
              <a:t>2</a:t>
            </a:fld>
            <a:endParaRPr lang="en-US"/>
          </a:p>
        </p:txBody>
      </p:sp>
    </p:spTree>
    <p:extLst>
      <p:ext uri="{BB962C8B-B14F-4D97-AF65-F5344CB8AC3E}">
        <p14:creationId xmlns:p14="http://schemas.microsoft.com/office/powerpoint/2010/main" val="416781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rural area the size of West Virginia. </a:t>
            </a:r>
            <a:r>
              <a:rPr lang="en-US" sz="1200" kern="1200" dirty="0">
                <a:solidFill>
                  <a:schemeClr val="tx1"/>
                </a:solidFill>
                <a:effectLst/>
                <a:latin typeface="+mn-lt"/>
                <a:ea typeface="+mn-ea"/>
                <a:cs typeface="+mn-cs"/>
              </a:rPr>
              <a:t>70 cities, 180 townships, and five tribal nations (Leech Lake, Fond du Lac, Mille Lacs, </a:t>
            </a:r>
            <a:r>
              <a:rPr lang="en-US" sz="1200" kern="1200" dirty="0" err="1">
                <a:solidFill>
                  <a:schemeClr val="tx1"/>
                </a:solidFill>
                <a:effectLst/>
                <a:latin typeface="+mn-lt"/>
                <a:ea typeface="+mn-ea"/>
                <a:cs typeface="+mn-cs"/>
              </a:rPr>
              <a:t>Bois</a:t>
            </a:r>
            <a:r>
              <a:rPr lang="en-US" sz="1200" kern="1200" dirty="0">
                <a:solidFill>
                  <a:schemeClr val="tx1"/>
                </a:solidFill>
                <a:effectLst/>
                <a:latin typeface="+mn-lt"/>
                <a:ea typeface="+mn-ea"/>
                <a:cs typeface="+mn-cs"/>
              </a:rPr>
              <a:t> Forte, and Grand Porta</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The region has a robust industrial sector tied to the area’s abundant natural resources.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Pandemic was a good time to do this……blueprints going forward. Fast tracked what pre-pandemic would have been logistically more difficult to coordinate. </a:t>
            </a:r>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3</a:t>
            </a:fld>
            <a:endParaRPr lang="en-US"/>
          </a:p>
        </p:txBody>
      </p:sp>
    </p:spTree>
    <p:extLst>
      <p:ext uri="{BB962C8B-B14F-4D97-AF65-F5344CB8AC3E}">
        <p14:creationId xmlns:p14="http://schemas.microsoft.com/office/powerpoint/2010/main" val="200846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not programs???</a:t>
            </a:r>
          </a:p>
        </p:txBody>
      </p:sp>
      <p:sp>
        <p:nvSpPr>
          <p:cNvPr id="4" name="Slide Number Placeholder 3"/>
          <p:cNvSpPr>
            <a:spLocks noGrp="1"/>
          </p:cNvSpPr>
          <p:nvPr>
            <p:ph type="sldNum" sz="quarter" idx="5"/>
          </p:nvPr>
        </p:nvSpPr>
        <p:spPr/>
        <p:txBody>
          <a:bodyPr/>
          <a:lstStyle/>
          <a:p>
            <a:fld id="{632AEFF1-A9B0-4D4E-87D9-54976A2EA414}" type="slidenum">
              <a:rPr lang="en-US" smtClean="0"/>
              <a:t>4</a:t>
            </a:fld>
            <a:endParaRPr lang="en-US"/>
          </a:p>
        </p:txBody>
      </p:sp>
    </p:spTree>
    <p:extLst>
      <p:ext uri="{BB962C8B-B14F-4D97-AF65-F5344CB8AC3E}">
        <p14:creationId xmlns:p14="http://schemas.microsoft.com/office/powerpoint/2010/main" val="86159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2017: Recharge the Range</a:t>
            </a:r>
          </a:p>
          <a:p>
            <a:pPr lvl="1"/>
            <a:r>
              <a:rPr lang="en-US" dirty="0"/>
              <a:t>Regional Planning Effort led by regional Economic Development Partners with Business &amp; Community Leaders</a:t>
            </a:r>
          </a:p>
          <a:p>
            <a:pPr lvl="1"/>
            <a:r>
              <a:rPr lang="en-US" dirty="0"/>
              <a:t>Improved broadband shared priority </a:t>
            </a:r>
          </a:p>
          <a:p>
            <a:pPr lvl="1"/>
            <a:r>
              <a:rPr lang="en-US" dirty="0"/>
              <a:t>Trails, Downtown Revitalization, Childcare </a:t>
            </a:r>
          </a:p>
          <a:p>
            <a:pPr lvl="1"/>
            <a:endParaRPr lang="en-US" dirty="0"/>
          </a:p>
          <a:p>
            <a:r>
              <a:rPr lang="en-US" dirty="0"/>
              <a:t>2018-2020: </a:t>
            </a:r>
            <a:r>
              <a:rPr lang="en-US" dirty="0" err="1"/>
              <a:t>Blandin</a:t>
            </a:r>
            <a:r>
              <a:rPr lang="en-US" dirty="0"/>
              <a:t> Broadband Communities </a:t>
            </a:r>
          </a:p>
          <a:p>
            <a:pPr lvl="1"/>
            <a:r>
              <a:rPr lang="en-US" dirty="0"/>
              <a:t>10 NE MN Communities </a:t>
            </a:r>
          </a:p>
          <a:p>
            <a:pPr lvl="1"/>
            <a:r>
              <a:rPr lang="en-US" dirty="0"/>
              <a:t>Grants to increase use of technology</a:t>
            </a:r>
          </a:p>
          <a:p>
            <a:pPr lvl="1"/>
            <a:r>
              <a:rPr lang="en-US" dirty="0"/>
              <a:t>Grants to support broadband infrastructure planning</a:t>
            </a:r>
          </a:p>
          <a:p>
            <a:endParaRPr lang="en-US" dirty="0"/>
          </a:p>
          <a:p>
            <a:r>
              <a:rPr lang="en-US" dirty="0"/>
              <a:t>2021: Comprehensive Economic Development Strategy (CEDS)</a:t>
            </a:r>
          </a:p>
          <a:p>
            <a:pPr lvl="1"/>
            <a:r>
              <a:rPr lang="en-US" dirty="0"/>
              <a:t>Engagement &amp; Planning effort</a:t>
            </a:r>
          </a:p>
          <a:p>
            <a:pPr lvl="1"/>
            <a:r>
              <a:rPr lang="en-US" dirty="0">
                <a:highlight>
                  <a:srgbClr val="FFFF00"/>
                </a:highlight>
              </a:rPr>
              <a:t>List Major Outcomes from Josh B</a:t>
            </a:r>
          </a:p>
          <a:p>
            <a:endParaRPr lang="en-US" dirty="0"/>
          </a:p>
          <a:p>
            <a:r>
              <a:rPr lang="en-US" dirty="0"/>
              <a:t>2021: Arrowhead Intelligent Region</a:t>
            </a:r>
          </a:p>
          <a:p>
            <a:pPr lvl="1"/>
            <a:r>
              <a:rPr lang="en-US" dirty="0"/>
              <a:t>Broadband enabled economic development planning</a:t>
            </a:r>
          </a:p>
          <a:p>
            <a:pPr lvl="1"/>
            <a:r>
              <a:rPr lang="en-US" dirty="0"/>
              <a:t>Grants to support technology use in alignment with broadband enabled economic development</a:t>
            </a:r>
          </a:p>
          <a:p>
            <a:pPr lvl="1"/>
            <a:endParaRPr lang="en-US" dirty="0"/>
          </a:p>
          <a:p>
            <a:r>
              <a:rPr lang="en-US" dirty="0"/>
              <a:t>2021: Statewide Energy Transition Office Established</a:t>
            </a:r>
          </a:p>
          <a:p>
            <a:endParaRPr lang="en-US" dirty="0"/>
          </a:p>
          <a:p>
            <a:endParaRPr lang="en-US" dirty="0"/>
          </a:p>
          <a:p>
            <a:r>
              <a:rPr lang="en-US" dirty="0"/>
              <a:t>BBB was based on planning efforts and resulting initiatives over the past 5 years. </a:t>
            </a:r>
          </a:p>
          <a:p>
            <a:endParaRPr lang="en-US" dirty="0"/>
          </a:p>
          <a:p>
            <a:r>
              <a:rPr lang="en-US" dirty="0"/>
              <a:t>1. </a:t>
            </a:r>
            <a:r>
              <a:rPr lang="en-US" dirty="0" err="1"/>
              <a:t>ReCharge</a:t>
            </a:r>
            <a:r>
              <a:rPr lang="en-US" dirty="0"/>
              <a:t> Recommendations focused on regional branding, small business strategies include increased support for local business/entrepreneurs, prioritization of natural resource based economy opportunities, increase customized/certificates and advanced degrees on the range &amp; better alignment with employers, reinvest and revitalize downtowns, invest in trails, invest in broadband. This effort led to increased investments in QOL and overwhelming all participates stressed the need for improved broadband. </a:t>
            </a:r>
          </a:p>
          <a:p>
            <a:pPr marL="171450" indent="-171450">
              <a:buFontTx/>
              <a:buChar char="-"/>
            </a:pPr>
            <a:r>
              <a:rPr lang="en-US" dirty="0"/>
              <a:t>Subsequent to RR, the agency and </a:t>
            </a:r>
            <a:r>
              <a:rPr lang="en-US" dirty="0" err="1"/>
              <a:t>blandin</a:t>
            </a:r>
            <a:r>
              <a:rPr lang="en-US" dirty="0"/>
              <a:t> foundation partnered on the BBC program.</a:t>
            </a:r>
          </a:p>
          <a:p>
            <a:pPr marL="171450" indent="-171450">
              <a:buFontTx/>
              <a:buChar char="-"/>
            </a:pPr>
            <a:r>
              <a:rPr lang="en-US" dirty="0"/>
              <a:t>Next, up the regional partners all got together again and worked on the updated CEDS – this included unprecedented community engagement across the region – DURING COVID!!!!! </a:t>
            </a:r>
          </a:p>
          <a:p>
            <a:pPr marL="171450" indent="-171450">
              <a:buFontTx/>
              <a:buChar char="-"/>
            </a:pPr>
            <a:r>
              <a:rPr lang="en-US" dirty="0"/>
              <a:t>At the same time as CEDS, the agency, </a:t>
            </a:r>
            <a:r>
              <a:rPr lang="en-US" dirty="0" err="1"/>
              <a:t>blandin</a:t>
            </a:r>
            <a:r>
              <a:rPr lang="en-US" dirty="0"/>
              <a:t>, and northland partnered on the AIR which led to regional planning that acknowledges broadband is the </a:t>
            </a:r>
            <a:r>
              <a:rPr lang="en-US" dirty="0" err="1"/>
              <a:t>undelining</a:t>
            </a:r>
            <a:r>
              <a:rPr lang="en-US" dirty="0"/>
              <a:t> thread that will attract workers, allow for innovation, address rural digital equity, encourage sustainability, helps marketing. </a:t>
            </a:r>
          </a:p>
          <a:p>
            <a:pPr marL="171450" indent="-171450">
              <a:buFontTx/>
              <a:buChar char="-"/>
            </a:pPr>
            <a:r>
              <a:rPr lang="en-US" dirty="0"/>
              <a:t>Additionally, the State of MN established the Office of Energy Transition and conducted a detailed study on best practices for coal impacted communities – of which our region has 3 biggies (Cohasset, East Range, &amp; Tac Harbor)</a:t>
            </a:r>
          </a:p>
          <a:p>
            <a:r>
              <a:rPr lang="en-US" dirty="0"/>
              <a:t>The reason I go over this is that for BBB, we built on existing initiatives that aligned or were derived from recent planning/engagement. All partners were more or less involved in these planning processes. </a:t>
            </a:r>
          </a:p>
          <a:p>
            <a:endParaRPr lang="en-US" dirty="0"/>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5</a:t>
            </a:fld>
            <a:endParaRPr lang="en-US"/>
          </a:p>
        </p:txBody>
      </p:sp>
    </p:spTree>
    <p:extLst>
      <p:ext uri="{BB962C8B-B14F-4D97-AF65-F5344CB8AC3E}">
        <p14:creationId xmlns:p14="http://schemas.microsoft.com/office/powerpoint/2010/main" val="2794683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region has been positioning itself over the years via increased investments in generally what we could define as Community Development/Quality of Life efforts. This concept, has been continually catching steam as a legit economic development strategy and has been further brought forward after the pandemic and aligns with the work U of MN extension Ben Winchester is doing around rural brain gain which shows </a:t>
            </a:r>
            <a:r>
              <a:rPr lang="en-US" sz="1200" b="0" i="0" kern="1200" dirty="0">
                <a:solidFill>
                  <a:schemeClr val="tx1"/>
                </a:solidFill>
                <a:effectLst/>
                <a:latin typeface="+mn-lt"/>
                <a:ea typeface="+mn-ea"/>
                <a:cs typeface="+mn-cs"/>
              </a:rPr>
              <a:t>People migrate to rural communities for 1) a simpler life, 2) safety and security, 3) affordable housing, 4) outdoor recreation and 5) quality schools.</a:t>
            </a:r>
          </a:p>
          <a:p>
            <a:r>
              <a:rPr lang="en-US" sz="1200" b="0" i="0" kern="1200" dirty="0">
                <a:solidFill>
                  <a:schemeClr val="tx1"/>
                </a:solidFill>
                <a:effectLst/>
                <a:latin typeface="+mn-lt"/>
                <a:ea typeface="+mn-ea"/>
                <a:cs typeface="+mn-cs"/>
              </a:rPr>
              <a:t>Communities can work together to attract newcomers and create a quality of life that all residents enjoy.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QOL Investment have centered around Recreation via Reclamation, Trails, C&amp;T, downtown revitalization (beautification and building rehab), childcare, education, and broadband!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want to note that investment in traditional business development efforts &amp; core community infrastructure (sewer/water) continued on. These are just areas where investment was newer or emphasized more!!! We will talk about those efforts down the line.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Over $2 million in regional and community trails (MT Bike Trails in Cohasset, Chisholm, &amp; </a:t>
            </a:r>
            <a:r>
              <a:rPr lang="en-US" sz="1200" b="0" i="0" kern="1200" dirty="0" err="1">
                <a:solidFill>
                  <a:schemeClr val="tx1"/>
                </a:solidFill>
                <a:effectLst/>
                <a:latin typeface="+mn-lt"/>
                <a:ea typeface="+mn-ea"/>
                <a:cs typeface="+mn-cs"/>
              </a:rPr>
              <a:t>Biwabik</a:t>
            </a:r>
            <a:r>
              <a:rPr lang="en-US" sz="1200" b="0" i="0" kern="1200" dirty="0">
                <a:solidFill>
                  <a:schemeClr val="tx1"/>
                </a:solidFill>
                <a:effectLst/>
                <a:latin typeface="+mn-lt"/>
                <a:ea typeface="+mn-ea"/>
                <a:cs typeface="+mn-cs"/>
              </a:rPr>
              <a:t>, also ATV, Snowmobile, XC Ski, walking, etc. </a:t>
            </a:r>
            <a:endParaRPr lang="en-US" sz="1200" b="0" dirty="0"/>
          </a:p>
          <a:p>
            <a:pPr algn="l"/>
            <a:r>
              <a:rPr lang="en-US" sz="1200" b="1" dirty="0"/>
              <a:t>Tioga: Cohasset, MN  - Coal Impacted</a:t>
            </a:r>
          </a:p>
          <a:p>
            <a:pPr algn="l"/>
            <a:r>
              <a:rPr lang="en-US" sz="1200" b="1" dirty="0"/>
              <a:t>Cuyuna: Crosby, MN</a:t>
            </a:r>
          </a:p>
          <a:p>
            <a:pPr algn="l"/>
            <a:r>
              <a:rPr lang="en-US" sz="1200" b="1" dirty="0"/>
              <a:t>Giants Ridge: </a:t>
            </a:r>
            <a:r>
              <a:rPr lang="en-US" sz="1200" b="1" dirty="0" err="1"/>
              <a:t>Biwabik</a:t>
            </a:r>
            <a:r>
              <a:rPr lang="en-US" sz="1200" b="1" dirty="0"/>
              <a:t>, MN – Coal Impacted</a:t>
            </a:r>
          </a:p>
          <a:p>
            <a:pPr marL="171450" indent="-171450">
              <a:buFontTx/>
              <a:buChar char="-"/>
            </a:pPr>
            <a:r>
              <a:rPr lang="en-US" sz="1200" b="0" i="0" kern="1200" dirty="0">
                <a:solidFill>
                  <a:schemeClr val="tx1"/>
                </a:solidFill>
                <a:effectLst/>
                <a:latin typeface="+mn-lt"/>
                <a:ea typeface="+mn-ea"/>
                <a:cs typeface="+mn-cs"/>
              </a:rPr>
              <a:t>Increased investments in culture and tourism and community amenities – historic preservation, community art, community recreation like playgrounds, pickleball, tennis courts, splashpads, tourism destinations support like the Wolf Center, Bear Center, Dorothy </a:t>
            </a:r>
            <a:r>
              <a:rPr lang="en-US" sz="1200" b="0" i="0" kern="1200" dirty="0" err="1">
                <a:solidFill>
                  <a:schemeClr val="tx1"/>
                </a:solidFill>
                <a:effectLst/>
                <a:latin typeface="+mn-lt"/>
                <a:ea typeface="+mn-ea"/>
                <a:cs typeface="+mn-cs"/>
              </a:rPr>
              <a:t>Molter</a:t>
            </a:r>
            <a:r>
              <a:rPr lang="en-US" sz="1200" b="0" i="0" kern="1200" dirty="0">
                <a:solidFill>
                  <a:schemeClr val="tx1"/>
                </a:solidFill>
                <a:effectLst/>
                <a:latin typeface="+mn-lt"/>
                <a:ea typeface="+mn-ea"/>
                <a:cs typeface="+mn-cs"/>
              </a:rPr>
              <a:t>, MDC, Giants Ridge, etc. </a:t>
            </a:r>
          </a:p>
          <a:p>
            <a:pPr marL="171450" indent="-171450">
              <a:buFontTx/>
              <a:buChar char="-"/>
            </a:pPr>
            <a:r>
              <a:rPr lang="en-US" sz="1200" b="0" i="0" kern="1200" dirty="0">
                <a:solidFill>
                  <a:schemeClr val="tx1"/>
                </a:solidFill>
                <a:effectLst/>
                <a:latin typeface="+mn-lt"/>
                <a:ea typeface="+mn-ea"/>
                <a:cs typeface="+mn-cs"/>
              </a:rPr>
              <a:t>Continued investment in </a:t>
            </a:r>
            <a:r>
              <a:rPr lang="en-US" sz="1200" b="0" i="0" kern="1200" dirty="0" err="1">
                <a:solidFill>
                  <a:schemeClr val="tx1"/>
                </a:solidFill>
                <a:effectLst/>
                <a:latin typeface="+mn-lt"/>
                <a:ea typeface="+mn-ea"/>
                <a:cs typeface="+mn-cs"/>
              </a:rPr>
              <a:t>mineland</a:t>
            </a:r>
            <a:r>
              <a:rPr lang="en-US" sz="1200" b="0" i="0" kern="1200" dirty="0">
                <a:solidFill>
                  <a:schemeClr val="tx1"/>
                </a:solidFill>
                <a:effectLst/>
                <a:latin typeface="+mn-lt"/>
                <a:ea typeface="+mn-ea"/>
                <a:cs typeface="+mn-cs"/>
              </a:rPr>
              <a:t> reclamation –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Recreation via Reclamation – investment in the mine pit lake access, stocking the pits with fish, campground expansions, </a:t>
            </a:r>
            <a:r>
              <a:rPr lang="en-US" sz="1200" b="0" i="0" kern="1200" dirty="0" err="1">
                <a:solidFill>
                  <a:schemeClr val="tx1"/>
                </a:solidFill>
                <a:effectLst/>
                <a:latin typeface="+mn-lt"/>
                <a:ea typeface="+mn-ea"/>
                <a:cs typeface="+mn-cs"/>
              </a:rPr>
              <a:t>mineview</a:t>
            </a:r>
            <a:r>
              <a:rPr lang="en-US" sz="1200" b="0" i="0" kern="1200" dirty="0">
                <a:solidFill>
                  <a:schemeClr val="tx1"/>
                </a:solidFill>
                <a:effectLst/>
                <a:latin typeface="+mn-lt"/>
                <a:ea typeface="+mn-ea"/>
                <a:cs typeface="+mn-cs"/>
              </a:rPr>
              <a:t> overlooks/access, disc golf course along the pits, etc. </a:t>
            </a:r>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6</a:t>
            </a:fld>
            <a:endParaRPr lang="en-US"/>
          </a:p>
        </p:txBody>
      </p:sp>
    </p:spTree>
    <p:extLst>
      <p:ext uri="{BB962C8B-B14F-4D97-AF65-F5344CB8AC3E}">
        <p14:creationId xmlns:p14="http://schemas.microsoft.com/office/powerpoint/2010/main" val="1515862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region has Old Downtowns - How to spur life back into them. We invited up </a:t>
            </a:r>
            <a:r>
              <a:rPr lang="en-US" dirty="0" err="1"/>
              <a:t>Strongtowns</a:t>
            </a:r>
            <a:r>
              <a:rPr lang="en-US" dirty="0"/>
              <a:t> and listened to their messaging – the agency started a grant program to invest in downtown beautification – things funded were public art, pocket parks, banners, signage, benches, downtown sound systems, etc. small If the community shows love – businesses are more likely to invest. One City painted just the façade of the building and next thing we new the owner put in up for sale - LOL, take your community destiny into your own hands (small, low capacity communities – quit blaming </a:t>
            </a:r>
            <a:r>
              <a:rPr lang="en-US" dirty="0" err="1"/>
              <a:t>yoru</a:t>
            </a:r>
            <a:r>
              <a:rPr lang="en-US" dirty="0"/>
              <a:t> elected and clerk (when we know they are </a:t>
            </a:r>
            <a:r>
              <a:rPr lang="en-US" dirty="0" err="1"/>
              <a:t>stuggling</a:t>
            </a:r>
            <a:r>
              <a:rPr lang="en-US" dirty="0"/>
              <a:t> to just keep the city running and start doing).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Downtowns Investments to create attractive environments for workers, shoppers, visitors, – pocket parks, community art, downtown beautification, wayfinding signage, benches, historic walking tours, </a:t>
            </a:r>
            <a:r>
              <a:rPr lang="en-US" dirty="0" err="1"/>
              <a:t>etc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7</a:t>
            </a:fld>
            <a:endParaRPr lang="en-US"/>
          </a:p>
        </p:txBody>
      </p:sp>
    </p:spTree>
    <p:extLst>
      <p:ext uri="{BB962C8B-B14F-4D97-AF65-F5344CB8AC3E}">
        <p14:creationId xmlns:p14="http://schemas.microsoft.com/office/powerpoint/2010/main" val="292722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beautification alone is not going to be the only tool. Our downtowns have insanely Low Building Values – its often Cheaper to Build New, these buildings have </a:t>
            </a:r>
            <a:r>
              <a:rPr lang="en-US" dirty="0" err="1"/>
              <a:t>ineffient</a:t>
            </a:r>
            <a:r>
              <a:rPr lang="en-US" dirty="0"/>
              <a:t> heating </a:t>
            </a:r>
            <a:r>
              <a:rPr lang="en-US" dirty="0" err="1"/>
              <a:t>sytems</a:t>
            </a:r>
            <a:r>
              <a:rPr lang="en-US" dirty="0"/>
              <a:t>, high cost code upgrades (lifts &amp; sprinklers), etc. Our region has funding for energy retrofits and code compliance upgrades to help encourage reinvestment into our core downtowns and business districts. Our small business owners often do not have the funding or cannot obtain the bank financing to make investments these buildings need. If we do not do something, we will have </a:t>
            </a:r>
            <a:r>
              <a:rPr lang="en-US" dirty="0" err="1"/>
              <a:t>intertubes</a:t>
            </a:r>
            <a:r>
              <a:rPr lang="en-US" dirty="0"/>
              <a:t> of development around every community. </a:t>
            </a:r>
          </a:p>
          <a:p>
            <a:endParaRPr lang="en-US" dirty="0"/>
          </a:p>
          <a:p>
            <a:r>
              <a:rPr lang="en-US" dirty="0"/>
              <a:t>Note STATS.</a:t>
            </a:r>
          </a:p>
          <a:p>
            <a:endParaRPr lang="en-US" dirty="0"/>
          </a:p>
          <a:p>
            <a:r>
              <a:rPr lang="en-US" dirty="0"/>
              <a:t>BER: The grant helps communities improve and modernize their business assets through building energy efficiency improvements. The grant resulted in reduced utility bills, improved building aesthetics and increased building life for businesses across the service area. The region’s downtowns and business corridors were enhanced, and Minnesota’s environment was potentially improved. BER is funded by Iron Range Resources &amp; Rehabilitation and administered through a partnership with Arrowhead Economic Opportunity Agency (AEOA).</a:t>
            </a:r>
          </a:p>
          <a:p>
            <a:endParaRPr lang="en-US" dirty="0"/>
          </a:p>
          <a:p>
            <a:r>
              <a:rPr lang="en-US" dirty="0" err="1"/>
              <a:t>DBR:The</a:t>
            </a:r>
            <a:r>
              <a:rPr lang="en-US" dirty="0"/>
              <a:t> grant helps communities improve and modernize their business assets through building energy efficiency improvements. The grants helped area business owners complete projects related to code compliance with general construction, electrical, plumbing, elevators, handicap accessibility, lead and asbestos removal, mechanical and sprinklers. The businesses improved land values, enhanced public image in downtowns that can help spur other economic development, improved safety and reduced health threats. DBR is funded by Iron Range Resources &amp; Rehabilitation and administered through a partnership with Arrowhead Economic Opportunity Agency (AEOA).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Barriers: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SDCP cannot come to SLC Iron Range core communities – this time of large and concentrated funding is critical to seeing change happen in small rural communities. I can tell you that many communities in COOK, Lake, and some in Itasca have received $500,000 plus grants for commercial and residential rehab in their communities within the last 10 years. While SLC communities still see benefit via County CDBG funds – these do not have the impact of the larger SCDP funding.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PACE – Property Assessed Clean Energy is a great tool – and we have seen our counties adopt this partnership with SPPA – however, it takes the right project and with such low values in some of these downtowns – this tool is not as helpful as it could 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Limited local staffing – limited county staffing. I </a:t>
            </a:r>
            <a:r>
              <a:rPr lang="en-US" dirty="0" err="1"/>
              <a:t>menteiond</a:t>
            </a:r>
            <a:r>
              <a:rPr lang="en-US" dirty="0"/>
              <a:t> before I worked for the City of Oakdale for almost 10 years – we had a CD department of 5 plus a budget to hire consultants!!!! MAKES A HUGE DIFFERENCE. We will hit on a barrier facing rural is there are often regional ED employees like all of us sitting at this table but sometimes you need that local staff person to really get things done! We are seeing improvements – City of Virginia has John Sullivan – Hibbing just hired </a:t>
            </a:r>
            <a:r>
              <a:rPr lang="en-US" dirty="0" err="1"/>
              <a:t>Besty</a:t>
            </a:r>
            <a:r>
              <a:rPr lang="en-US" dirty="0"/>
              <a:t> Olivanti – GR has Rob Mattei, Chisholm had an ED for awhile until they begged her to be City Admin, </a:t>
            </a:r>
          </a:p>
          <a:p>
            <a:endParaRPr lang="en-US" dirty="0"/>
          </a:p>
        </p:txBody>
      </p:sp>
      <p:sp>
        <p:nvSpPr>
          <p:cNvPr id="4" name="Slide Number Placeholder 3"/>
          <p:cNvSpPr>
            <a:spLocks noGrp="1"/>
          </p:cNvSpPr>
          <p:nvPr>
            <p:ph type="sldNum" sz="quarter" idx="5"/>
          </p:nvPr>
        </p:nvSpPr>
        <p:spPr/>
        <p:txBody>
          <a:bodyPr/>
          <a:lstStyle/>
          <a:p>
            <a:fld id="{632AEFF1-A9B0-4D4E-87D9-54976A2EA414}" type="slidenum">
              <a:rPr lang="en-US" smtClean="0"/>
              <a:t>8</a:t>
            </a:fld>
            <a:endParaRPr lang="en-US"/>
          </a:p>
        </p:txBody>
      </p:sp>
    </p:spTree>
    <p:extLst>
      <p:ext uri="{BB962C8B-B14F-4D97-AF65-F5344CB8AC3E}">
        <p14:creationId xmlns:p14="http://schemas.microsoft.com/office/powerpoint/2010/main" val="1739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Additional investments in Childcare Development</a:t>
            </a:r>
          </a:p>
          <a:p>
            <a:pPr marL="171450" indent="-171450">
              <a:buFont typeface="Arial" panose="020B0604020202020204" pitchFamily="34" charset="0"/>
              <a:buChar char="•"/>
            </a:pPr>
            <a:r>
              <a:rPr lang="en-US" dirty="0"/>
              <a:t>Childcare: Center Development &amp; Technical Assistance to help those providers navigate the confusion and hire the right experts to help them– Mt Iron, Eveleth, Silver Bay. Regional partnership with the Northland Foundation – leveraging DEED childcare grants, agency grants</a:t>
            </a:r>
          </a:p>
          <a:p>
            <a:pPr marL="171450" indent="-171450">
              <a:buFont typeface="Arial" panose="020B0604020202020204" pitchFamily="34" charset="0"/>
              <a:buChar char="•"/>
            </a:pPr>
            <a:r>
              <a:rPr lang="en-US" dirty="0"/>
              <a:t>Schools: Industry led HS Career Pathways across the Iron Range – Itasca, RR, &amp; Hibbing, trades in the HS via ALI, </a:t>
            </a:r>
          </a:p>
          <a:p>
            <a:pPr marL="171450" indent="-171450">
              <a:buFont typeface="Arial" panose="020B0604020202020204" pitchFamily="34" charset="0"/>
              <a:buChar char="•"/>
            </a:pPr>
            <a:r>
              <a:rPr lang="en-US" dirty="0"/>
              <a:t>Higher Education: MN College North – huge opportunity with the reorganization of MNSCU into MN North College and the highly specialized customized employer training offered  via Advanced MN and the ability to obtain an engineering, nursing, or business degree without leaving the range! Via partnership with Bemidji State, Mankato State, &amp; ST Scholastica. </a:t>
            </a:r>
          </a:p>
          <a:p>
            <a:pPr marL="171450" indent="-171450">
              <a:buFont typeface="Arial" panose="020B0604020202020204" pitchFamily="34" charset="0"/>
              <a:buChar char="•"/>
            </a:pPr>
            <a:r>
              <a:rPr lang="en-US" dirty="0"/>
              <a:t>Broadband: Fiber to the business and rural households – Fiber Cooperatives continue to expand their footprint in NE MN! Townships continue to tell me their #1 priority would be improved broadband. Overall, COOK is pretty good but those off the grid now also want broadband – Lake Connections is fairly served but HUGE gaps remain unserved with a network now owned by a company out East, SLC is fairly well served in the core communities on the Iron Range but get 5 minutes out of Hibbing or Virginia and the situation quickly changes – there has been a few wins for SLC recently but they were one of the counties </a:t>
            </a:r>
            <a:r>
              <a:rPr lang="en-US" dirty="0" err="1"/>
              <a:t>severaly</a:t>
            </a:r>
            <a:r>
              <a:rPr lang="en-US" dirty="0"/>
              <a:t> impacted by the preliminary award by the FCC to LTD Broadband (which causes a stalemate – but </a:t>
            </a:r>
            <a:r>
              <a:rPr lang="en-US" dirty="0" err="1"/>
              <a:t>tahts</a:t>
            </a:r>
            <a:r>
              <a:rPr lang="en-US" dirty="0"/>
              <a:t> another presentation too). Itasca County is fortunate to have Paul Bunyan Comm &amp; </a:t>
            </a:r>
            <a:r>
              <a:rPr lang="en-US" dirty="0" err="1"/>
              <a:t>Arvig</a:t>
            </a:r>
            <a:r>
              <a:rPr lang="en-US" dirty="0"/>
              <a:t> expanding.  I could give you all a detailed presentation on  broadband in NE MN – but instead I say that providing broadband that meets the MN State goal of 100/20 is possible across the state of MN including NE MN. We do not have to rely on wireless. We do need to figure out how to get the federal funding to the townships who don’t even know where to start. KUDOES to the Range Association of </a:t>
            </a:r>
            <a:r>
              <a:rPr lang="en-US" dirty="0" err="1"/>
              <a:t>Municaplity</a:t>
            </a:r>
            <a:r>
              <a:rPr lang="en-US" dirty="0"/>
              <a:t> and Schools for taking on this challenge and being a voice for our small townships. Basically, our region is further along that you may think – opportunities and provider partners are willing to explore projects (if funding is available), and the planning work we did starting in 2018 puts our communities in the drivers seat of their broadband destiny – as they are equipped with good information to make decisions about broadband in their </a:t>
            </a:r>
            <a:r>
              <a:rPr lang="en-US" dirty="0" err="1"/>
              <a:t>communtiies</a:t>
            </a:r>
            <a:r>
              <a:rPr lang="en-US" dirty="0"/>
              <a:t>. And, now, I challenge anyone to a game of does NE MN township have broadband and who are the existing and potential provider partners - LOL. </a:t>
            </a:r>
          </a:p>
        </p:txBody>
      </p:sp>
      <p:sp>
        <p:nvSpPr>
          <p:cNvPr id="4" name="Slide Number Placeholder 3"/>
          <p:cNvSpPr>
            <a:spLocks noGrp="1"/>
          </p:cNvSpPr>
          <p:nvPr>
            <p:ph type="sldNum" sz="quarter" idx="5"/>
          </p:nvPr>
        </p:nvSpPr>
        <p:spPr/>
        <p:txBody>
          <a:bodyPr/>
          <a:lstStyle/>
          <a:p>
            <a:fld id="{632AEFF1-A9B0-4D4E-87D9-54976A2EA414}" type="slidenum">
              <a:rPr lang="en-US" smtClean="0"/>
              <a:t>9</a:t>
            </a:fld>
            <a:endParaRPr lang="en-US"/>
          </a:p>
        </p:txBody>
      </p:sp>
    </p:spTree>
    <p:extLst>
      <p:ext uri="{BB962C8B-B14F-4D97-AF65-F5344CB8AC3E}">
        <p14:creationId xmlns:p14="http://schemas.microsoft.com/office/powerpoint/2010/main" val="54520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416F-35D3-40CE-AF62-8ED7D92B0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59C3B1-5A63-4882-8FF7-79CA30117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31C910-AA69-4AD8-B0A5-86D0B57FAF82}"/>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5" name="Footer Placeholder 4">
            <a:extLst>
              <a:ext uri="{FF2B5EF4-FFF2-40B4-BE49-F238E27FC236}">
                <a16:creationId xmlns:a16="http://schemas.microsoft.com/office/drawing/2014/main" id="{047AE449-194F-4184-9F86-F3F60A6AB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CBF36-3ED6-4D46-9610-D74D3700D902}"/>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93580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937A-2CA8-47DC-8D35-169D70C0EF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FD30B-B590-41D4-900A-7FE679454D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64795-4DA5-43D9-87CE-4FB89082DD3C}"/>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5" name="Footer Placeholder 4">
            <a:extLst>
              <a:ext uri="{FF2B5EF4-FFF2-40B4-BE49-F238E27FC236}">
                <a16:creationId xmlns:a16="http://schemas.microsoft.com/office/drawing/2014/main" id="{4E8A79D7-A800-4803-A6F7-94197CD73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66BB4-E692-40AF-BE3C-27DE558AD547}"/>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11340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48AF8F-A817-4AB5-B1ED-B5457DC9F4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4D1342-3D7E-46C1-A744-C8D3FCFB65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6FF80-767D-4A4E-8376-8161127824B6}"/>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5" name="Footer Placeholder 4">
            <a:extLst>
              <a:ext uri="{FF2B5EF4-FFF2-40B4-BE49-F238E27FC236}">
                <a16:creationId xmlns:a16="http://schemas.microsoft.com/office/drawing/2014/main" id="{983AFDE9-1493-4898-B54F-61C25CA46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2E5E6-7F83-4792-A762-D9705B122CF8}"/>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427239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4446-0BA0-4CE6-A583-DCBF34B9F0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E1029-F5E1-4348-B639-7781C7AA86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190A8-2229-44D1-A7FE-5F1E38C4032F}"/>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5" name="Footer Placeholder 4">
            <a:extLst>
              <a:ext uri="{FF2B5EF4-FFF2-40B4-BE49-F238E27FC236}">
                <a16:creationId xmlns:a16="http://schemas.microsoft.com/office/drawing/2014/main" id="{659F2E7D-5593-4130-9AAF-C0BC83407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DE88E-10C3-48B6-933F-5F16354AA326}"/>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414700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5C11-6ABB-4863-9251-C82CF51518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14AD0-0636-40A7-A6E9-0B79A71E85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10AD2F-A00C-4C33-B5CD-30C2E3BAD48C}"/>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5" name="Footer Placeholder 4">
            <a:extLst>
              <a:ext uri="{FF2B5EF4-FFF2-40B4-BE49-F238E27FC236}">
                <a16:creationId xmlns:a16="http://schemas.microsoft.com/office/drawing/2014/main" id="{A8EB5328-31C7-47C3-BED6-6E6297E7C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178BA-A75F-4B0A-847D-850F722C8014}"/>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338780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C4CB-7A77-4DDA-B22F-5CE29D9B1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03E0C-933C-4DDA-AF75-38442226BF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C9D29-AE29-4479-9350-1674B58FE8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40F06D-9DA2-4830-8468-7015CE2F5B21}"/>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6" name="Footer Placeholder 5">
            <a:extLst>
              <a:ext uri="{FF2B5EF4-FFF2-40B4-BE49-F238E27FC236}">
                <a16:creationId xmlns:a16="http://schemas.microsoft.com/office/drawing/2014/main" id="{08AFBAD7-7524-4DBA-8281-64BB84717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BA2338-A0D1-40AB-8DD8-650AC366AA0F}"/>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1581056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DF41-E87F-4628-92B4-B7400EB49F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5EABC-6265-4F49-8364-185D9F41C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EEA990-FAFF-4DFB-8B7F-71C9665514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35BF4E-86CA-47AD-9157-5D35792591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1F926-693F-4AAC-B4AA-382E22842B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E10A61-1EC7-481A-A913-0D4F70EA73D6}"/>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8" name="Footer Placeholder 7">
            <a:extLst>
              <a:ext uri="{FF2B5EF4-FFF2-40B4-BE49-F238E27FC236}">
                <a16:creationId xmlns:a16="http://schemas.microsoft.com/office/drawing/2014/main" id="{95B49420-838C-4FFF-80F0-3FFC60C80F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4A668-95E9-4FE4-BAF0-EAB9D55EC33B}"/>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116509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54C4-EE01-4D3F-8A9A-642E1E7D29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830AA6-D453-45E8-AABC-418CA87AEFCB}"/>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4" name="Footer Placeholder 3">
            <a:extLst>
              <a:ext uri="{FF2B5EF4-FFF2-40B4-BE49-F238E27FC236}">
                <a16:creationId xmlns:a16="http://schemas.microsoft.com/office/drawing/2014/main" id="{9885128E-4C1C-4C4A-B885-A4EA7E14E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1C47DA-0EAA-41A4-BCDF-548D8EB7773A}"/>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3884087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1516A-EDAB-476C-A1C1-CCC5F29906AB}"/>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3" name="Footer Placeholder 2">
            <a:extLst>
              <a:ext uri="{FF2B5EF4-FFF2-40B4-BE49-F238E27FC236}">
                <a16:creationId xmlns:a16="http://schemas.microsoft.com/office/drawing/2014/main" id="{FBB0445C-DB7B-4570-81B8-91E87CC02D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B97353-6FC0-43B6-BE1D-F43C11056C26}"/>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330360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46ECC-9918-4614-A858-0E99CB383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2138AC-F420-42F7-A260-48B79A4112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C7199-A17B-4D32-93BB-A0F27E583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9CB2E-1751-42F1-A8AA-0FD3D772D893}"/>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6" name="Footer Placeholder 5">
            <a:extLst>
              <a:ext uri="{FF2B5EF4-FFF2-40B4-BE49-F238E27FC236}">
                <a16:creationId xmlns:a16="http://schemas.microsoft.com/office/drawing/2014/main" id="{48D53B4E-2DBC-4596-8F2D-C9724BA7F0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02755-B6A6-4BB8-9EF4-1743D50627BD}"/>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2423771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EB31-201E-426C-8F0A-7372B73F9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D1C617-1DEE-469B-A6EE-8FBB8A1988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187D07-2F1A-4AB3-8E13-A167C73B21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BEAD11-1897-4763-AD94-20CA64B0CFC9}"/>
              </a:ext>
            </a:extLst>
          </p:cNvPr>
          <p:cNvSpPr>
            <a:spLocks noGrp="1"/>
          </p:cNvSpPr>
          <p:nvPr>
            <p:ph type="dt" sz="half" idx="10"/>
          </p:nvPr>
        </p:nvSpPr>
        <p:spPr/>
        <p:txBody>
          <a:bodyPr/>
          <a:lstStyle/>
          <a:p>
            <a:fld id="{B4412467-E840-46D0-B139-3B6E227CCC0D}" type="datetimeFigureOut">
              <a:rPr lang="en-US" smtClean="0"/>
              <a:t>5/24/2022</a:t>
            </a:fld>
            <a:endParaRPr lang="en-US"/>
          </a:p>
        </p:txBody>
      </p:sp>
      <p:sp>
        <p:nvSpPr>
          <p:cNvPr id="6" name="Footer Placeholder 5">
            <a:extLst>
              <a:ext uri="{FF2B5EF4-FFF2-40B4-BE49-F238E27FC236}">
                <a16:creationId xmlns:a16="http://schemas.microsoft.com/office/drawing/2014/main" id="{E6ED9998-B567-40B7-9687-5A8254685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33611-C8F9-4A63-8F85-34CEFC01C265}"/>
              </a:ext>
            </a:extLst>
          </p:cNvPr>
          <p:cNvSpPr>
            <a:spLocks noGrp="1"/>
          </p:cNvSpPr>
          <p:nvPr>
            <p:ph type="sldNum" sz="quarter" idx="12"/>
          </p:nvPr>
        </p:nvSpPr>
        <p:spPr/>
        <p:txBody>
          <a:bodyPr/>
          <a:lstStyle/>
          <a:p>
            <a:fld id="{8EE60193-D6E1-4078-A22E-A6C6D45ADD26}" type="slidenum">
              <a:rPr lang="en-US" smtClean="0"/>
              <a:t>‹#›</a:t>
            </a:fld>
            <a:endParaRPr lang="en-US"/>
          </a:p>
        </p:txBody>
      </p:sp>
    </p:spTree>
    <p:extLst>
      <p:ext uri="{BB962C8B-B14F-4D97-AF65-F5344CB8AC3E}">
        <p14:creationId xmlns:p14="http://schemas.microsoft.com/office/powerpoint/2010/main" val="425499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8EDCDB-AC33-4BCF-9847-099D2E6581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3061B7-EDAA-447C-A892-37ED43120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555E2-A946-436D-97E2-0E3832DE0D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12467-E840-46D0-B139-3B6E227CCC0D}" type="datetimeFigureOut">
              <a:rPr lang="en-US" smtClean="0"/>
              <a:t>5/24/2022</a:t>
            </a:fld>
            <a:endParaRPr lang="en-US"/>
          </a:p>
        </p:txBody>
      </p:sp>
      <p:sp>
        <p:nvSpPr>
          <p:cNvPr id="5" name="Footer Placeholder 4">
            <a:extLst>
              <a:ext uri="{FF2B5EF4-FFF2-40B4-BE49-F238E27FC236}">
                <a16:creationId xmlns:a16="http://schemas.microsoft.com/office/drawing/2014/main" id="{8A0ECF1A-1FC6-4FB7-8A5B-FA2B48EB23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F2D5F8-33B1-458B-94C1-0DDF88F54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60193-D6E1-4078-A22E-A6C6D45ADD26}" type="slidenum">
              <a:rPr lang="en-US" smtClean="0"/>
              <a:t>‹#›</a:t>
            </a:fld>
            <a:endParaRPr lang="en-US"/>
          </a:p>
        </p:txBody>
      </p:sp>
    </p:spTree>
    <p:extLst>
      <p:ext uri="{BB962C8B-B14F-4D97-AF65-F5344CB8AC3E}">
        <p14:creationId xmlns:p14="http://schemas.microsoft.com/office/powerpoint/2010/main" val="1939209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sv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 Id="rId9" Type="http://schemas.openxmlformats.org/officeDocument/2006/relationships/image" Target="../media/image10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diagramQuickStyle" Target="../diagrams/quickStyle1.xml"/><Relationship Id="rId5" Type="http://schemas.openxmlformats.org/officeDocument/2006/relationships/image" Target="../media/image16.png"/><Relationship Id="rId10" Type="http://schemas.openxmlformats.org/officeDocument/2006/relationships/diagramLayout" Target="../diagrams/layout1.xml"/><Relationship Id="rId4" Type="http://schemas.openxmlformats.org/officeDocument/2006/relationships/image" Target="../media/image10.png"/><Relationship Id="rId9"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2.jpeg"/></Relationships>
</file>

<file path=ppt/slides/_rels/slide8.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4.jpeg"/><Relationship Id="rId7" Type="http://schemas.openxmlformats.org/officeDocument/2006/relationships/image" Target="../media/image67.jpeg"/><Relationship Id="rId12" Type="http://schemas.openxmlformats.org/officeDocument/2006/relationships/image" Target="../media/image72.jpeg"/><Relationship Id="rId17" Type="http://schemas.openxmlformats.org/officeDocument/2006/relationships/image" Target="../media/image76.png"/><Relationship Id="rId2" Type="http://schemas.openxmlformats.org/officeDocument/2006/relationships/notesSlide" Target="../notesSlides/notesSlide9.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jpg"/><Relationship Id="rId5" Type="http://schemas.openxmlformats.org/officeDocument/2006/relationships/image" Target="../media/image11.jpg"/><Relationship Id="rId15" Type="http://schemas.openxmlformats.org/officeDocument/2006/relationships/image" Target="../media/image74.jpeg"/><Relationship Id="rId10" Type="http://schemas.openxmlformats.org/officeDocument/2006/relationships/image" Target="../media/image70.png"/><Relationship Id="rId4" Type="http://schemas.openxmlformats.org/officeDocument/2006/relationships/image" Target="../media/image65.jpeg"/><Relationship Id="rId9" Type="http://schemas.openxmlformats.org/officeDocument/2006/relationships/image" Target="../media/image69.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 Iron Range may soon be home to one of the largest solar panel  manufacturing facilities in the country | MinnPost">
            <a:extLst>
              <a:ext uri="{FF2B5EF4-FFF2-40B4-BE49-F238E27FC236}">
                <a16:creationId xmlns:a16="http://schemas.microsoft.com/office/drawing/2014/main" id="{05F835B2-0984-AA59-D266-30A8FBEFC3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2" t="23391" r="44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134">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92000" cy="207732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53F9E-7EA2-4B3C-9D27-151ADBA9722B}"/>
              </a:ext>
            </a:extLst>
          </p:cNvPr>
          <p:cNvSpPr>
            <a:spLocks noGrp="1"/>
          </p:cNvSpPr>
          <p:nvPr>
            <p:ph type="ctrTitle"/>
          </p:nvPr>
        </p:nvSpPr>
        <p:spPr>
          <a:xfrm>
            <a:off x="630688" y="4337523"/>
            <a:ext cx="10918056" cy="1327380"/>
          </a:xfrm>
        </p:spPr>
        <p:txBody>
          <a:bodyPr>
            <a:normAutofit/>
          </a:bodyPr>
          <a:lstStyle/>
          <a:p>
            <a:r>
              <a:rPr lang="en-US" sz="4200"/>
              <a:t>Building Back Better: Regional Cooperation in Northeast Minnesota</a:t>
            </a:r>
          </a:p>
        </p:txBody>
      </p:sp>
      <p:sp>
        <p:nvSpPr>
          <p:cNvPr id="3" name="Subtitle 2">
            <a:extLst>
              <a:ext uri="{FF2B5EF4-FFF2-40B4-BE49-F238E27FC236}">
                <a16:creationId xmlns:a16="http://schemas.microsoft.com/office/drawing/2014/main" id="{B0455BDD-5659-4DC9-A6FB-6299B5A27EB1}"/>
              </a:ext>
            </a:extLst>
          </p:cNvPr>
          <p:cNvSpPr>
            <a:spLocks noGrp="1"/>
          </p:cNvSpPr>
          <p:nvPr>
            <p:ph type="subTitle" idx="1"/>
          </p:nvPr>
        </p:nvSpPr>
        <p:spPr>
          <a:xfrm>
            <a:off x="630688" y="5750937"/>
            <a:ext cx="10918056" cy="468888"/>
          </a:xfrm>
        </p:spPr>
        <p:txBody>
          <a:bodyPr>
            <a:normAutofit/>
          </a:bodyPr>
          <a:lstStyle/>
          <a:p>
            <a:r>
              <a:rPr lang="en-US"/>
              <a:t>How We Didn’t Get a Grant But Did Figure Out a Lot of Other Things</a:t>
            </a:r>
          </a:p>
          <a:p>
            <a:endParaRPr lang="en-US"/>
          </a:p>
        </p:txBody>
      </p:sp>
      <p:cxnSp>
        <p:nvCxnSpPr>
          <p:cNvPr id="137" name="Straight Connector 136">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49692"/>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67DF9911-4A37-4096-BE25-0CCCFECBF6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11486"/>
            <a:ext cx="27432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26067"/>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54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rive Up North | Facebook">
            <a:extLst>
              <a:ext uri="{FF2B5EF4-FFF2-40B4-BE49-F238E27FC236}">
                <a16:creationId xmlns:a16="http://schemas.microsoft.com/office/drawing/2014/main" id="{96ABBFE0-657F-42B9-88BE-DD91ECE16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4886" y="87085"/>
            <a:ext cx="2623457" cy="26234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ello Iron Range">
            <a:extLst>
              <a:ext uri="{FF2B5EF4-FFF2-40B4-BE49-F238E27FC236}">
                <a16:creationId xmlns:a16="http://schemas.microsoft.com/office/drawing/2014/main" id="{9D08DB07-3505-4030-8538-7C6FCAE8F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657" y="517751"/>
            <a:ext cx="4301701" cy="113687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NorthByChoice.org Launches! - NORTHFORCE">
            <a:extLst>
              <a:ext uri="{FF2B5EF4-FFF2-40B4-BE49-F238E27FC236}">
                <a16:creationId xmlns:a16="http://schemas.microsoft.com/office/drawing/2014/main" id="{3F1EFD95-6D65-49D1-A879-DBBEE22587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429" y="2090964"/>
            <a:ext cx="6052458" cy="252185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orthforce">
            <a:extLst>
              <a:ext uri="{FF2B5EF4-FFF2-40B4-BE49-F238E27FC236}">
                <a16:creationId xmlns:a16="http://schemas.microsoft.com/office/drawing/2014/main" id="{BA1A9659-A4F5-400C-8143-E1AB54450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4" y="4503964"/>
            <a:ext cx="27908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Visit Cook County MN - Home | Facebook">
            <a:extLst>
              <a:ext uri="{FF2B5EF4-FFF2-40B4-BE49-F238E27FC236}">
                <a16:creationId xmlns:a16="http://schemas.microsoft.com/office/drawing/2014/main" id="{2DC22D6C-59A3-4D4D-A1FF-4DEE356D61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410" y="425155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150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E61D7C-95D1-28E2-5543-3580B8557CDC}"/>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a:solidFill>
                  <a:srgbClr val="FFFFFF"/>
                </a:solidFill>
                <a:cs typeface="Calibri Light"/>
              </a:rPr>
              <a:t>Population Shifts</a:t>
            </a:r>
            <a:endParaRPr lang="en-US" sz="4000" kern="1200">
              <a:solidFill>
                <a:srgbClr val="FFFFFF"/>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868D2C4F-75D4-53BF-9EE6-755358FCE064}"/>
              </a:ext>
            </a:extLst>
          </p:cNvPr>
          <p:cNvGraphicFramePr>
            <a:graphicFrameLocks noGrp="1"/>
          </p:cNvGraphicFramePr>
          <p:nvPr>
            <p:ph idx="1"/>
            <p:extLst>
              <p:ext uri="{D42A27DB-BD31-4B8C-83A1-F6EECF244321}">
                <p14:modId xmlns:p14="http://schemas.microsoft.com/office/powerpoint/2010/main" val="1551326769"/>
              </p:ext>
            </p:extLst>
          </p:nvPr>
        </p:nvGraphicFramePr>
        <p:xfrm>
          <a:off x="644056" y="2257113"/>
          <a:ext cx="10927832" cy="4011483"/>
        </p:xfrm>
        <a:graphic>
          <a:graphicData uri="http://schemas.openxmlformats.org/drawingml/2006/table">
            <a:tbl>
              <a:tblPr firstRow="1" bandRow="1">
                <a:tableStyleId>{5C22544A-7EE6-4342-B048-85BDC9FD1C3A}</a:tableStyleId>
              </a:tblPr>
              <a:tblGrid>
                <a:gridCol w="1611349">
                  <a:extLst>
                    <a:ext uri="{9D8B030D-6E8A-4147-A177-3AD203B41FA5}">
                      <a16:colId xmlns:a16="http://schemas.microsoft.com/office/drawing/2014/main" val="962527469"/>
                    </a:ext>
                  </a:extLst>
                </a:gridCol>
                <a:gridCol w="1775858">
                  <a:extLst>
                    <a:ext uri="{9D8B030D-6E8A-4147-A177-3AD203B41FA5}">
                      <a16:colId xmlns:a16="http://schemas.microsoft.com/office/drawing/2014/main" val="2404363296"/>
                    </a:ext>
                  </a:extLst>
                </a:gridCol>
                <a:gridCol w="1453288">
                  <a:extLst>
                    <a:ext uri="{9D8B030D-6E8A-4147-A177-3AD203B41FA5}">
                      <a16:colId xmlns:a16="http://schemas.microsoft.com/office/drawing/2014/main" val="33657941"/>
                    </a:ext>
                  </a:extLst>
                </a:gridCol>
                <a:gridCol w="1453288">
                  <a:extLst>
                    <a:ext uri="{9D8B030D-6E8A-4147-A177-3AD203B41FA5}">
                      <a16:colId xmlns:a16="http://schemas.microsoft.com/office/drawing/2014/main" val="2278623054"/>
                    </a:ext>
                  </a:extLst>
                </a:gridCol>
                <a:gridCol w="1598446">
                  <a:extLst>
                    <a:ext uri="{9D8B030D-6E8A-4147-A177-3AD203B41FA5}">
                      <a16:colId xmlns:a16="http://schemas.microsoft.com/office/drawing/2014/main" val="577205629"/>
                    </a:ext>
                  </a:extLst>
                </a:gridCol>
                <a:gridCol w="1582315">
                  <a:extLst>
                    <a:ext uri="{9D8B030D-6E8A-4147-A177-3AD203B41FA5}">
                      <a16:colId xmlns:a16="http://schemas.microsoft.com/office/drawing/2014/main" val="1461095229"/>
                    </a:ext>
                  </a:extLst>
                </a:gridCol>
                <a:gridCol w="1453288">
                  <a:extLst>
                    <a:ext uri="{9D8B030D-6E8A-4147-A177-3AD203B41FA5}">
                      <a16:colId xmlns:a16="http://schemas.microsoft.com/office/drawing/2014/main" val="2775877955"/>
                    </a:ext>
                  </a:extLst>
                </a:gridCol>
              </a:tblGrid>
              <a:tr h="447533">
                <a:tc>
                  <a:txBody>
                    <a:bodyPr/>
                    <a:lstStyle/>
                    <a:p>
                      <a:pPr algn="l" fontAlgn="b"/>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ctr" fontAlgn="b"/>
                      <a:r>
                        <a:rPr lang="en-US" sz="2300" u="none" strike="noStrike">
                          <a:effectLst/>
                        </a:rPr>
                        <a:t>1970</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ctr" fontAlgn="b"/>
                      <a:r>
                        <a:rPr lang="en-US" sz="2300" u="none" strike="noStrike">
                          <a:effectLst/>
                        </a:rPr>
                        <a:t>1980</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ctr" fontAlgn="b"/>
                      <a:r>
                        <a:rPr lang="en-US" sz="2300" u="none" strike="noStrike">
                          <a:effectLst/>
                        </a:rPr>
                        <a:t>1990</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ctr" fontAlgn="b"/>
                      <a:r>
                        <a:rPr lang="en-US" sz="2300" u="none" strike="noStrike">
                          <a:effectLst/>
                        </a:rPr>
                        <a:t>2000</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ctr" fontAlgn="b"/>
                      <a:r>
                        <a:rPr lang="en-US" sz="2300" u="none" strike="noStrike">
                          <a:effectLst/>
                        </a:rPr>
                        <a:t>2010</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ctr" fontAlgn="b"/>
                      <a:r>
                        <a:rPr lang="en-US" sz="2300" u="none" strike="noStrike">
                          <a:effectLst/>
                        </a:rPr>
                        <a:t>2020</a:t>
                      </a:r>
                      <a:endParaRPr lang="en-US" sz="2300" b="0" i="0" u="none" strike="noStrike">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2607715545"/>
                  </a:ext>
                </a:extLst>
              </a:tr>
              <a:tr h="447533">
                <a:tc>
                  <a:txBody>
                    <a:bodyPr/>
                    <a:lstStyle/>
                    <a:p>
                      <a:pPr algn="l" fontAlgn="b"/>
                      <a:r>
                        <a:rPr lang="en-US" sz="2300" u="none" strike="noStrike">
                          <a:effectLst/>
                        </a:rPr>
                        <a:t>Aitkin</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11,403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13,404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12,425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15,301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16,325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15,697 </a:t>
                      </a:r>
                      <a:endParaRPr lang="en-US" sz="2300" b="0" i="0" u="none" strike="noStrike">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2634438869"/>
                  </a:ext>
                </a:extLst>
              </a:tr>
              <a:tr h="447533">
                <a:tc>
                  <a:txBody>
                    <a:bodyPr/>
                    <a:lstStyle/>
                    <a:p>
                      <a:pPr algn="l" fontAlgn="b"/>
                      <a:r>
                        <a:rPr lang="en-US" sz="2300" u="none" strike="noStrike">
                          <a:effectLst/>
                        </a:rPr>
                        <a:t>Carlton</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28,072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29,936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29,259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31,671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34,958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36,207 </a:t>
                      </a:r>
                      <a:endParaRPr lang="en-US" sz="2300" b="0" i="0" u="none" strike="noStrike">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1113294792"/>
                  </a:ext>
                </a:extLst>
              </a:tr>
              <a:tr h="431219">
                <a:tc>
                  <a:txBody>
                    <a:bodyPr/>
                    <a:lstStyle/>
                    <a:p>
                      <a:pPr algn="l" fontAlgn="b"/>
                      <a:r>
                        <a:rPr lang="en-US" sz="2300" u="none" strike="noStrike" dirty="0">
                          <a:effectLst/>
                        </a:rPr>
                        <a:t>Cook</a:t>
                      </a:r>
                      <a:endParaRPr lang="en-US" sz="2300" b="0" i="0" u="none" strike="noStrike" dirty="0">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3,423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4,092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3,868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5,168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5,211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5,600 </a:t>
                      </a:r>
                      <a:endParaRPr lang="en-US" sz="2300" b="0" i="0" u="none" strike="noStrike">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3202703841"/>
                  </a:ext>
                </a:extLst>
              </a:tr>
              <a:tr h="447533">
                <a:tc>
                  <a:txBody>
                    <a:bodyPr/>
                    <a:lstStyle/>
                    <a:p>
                      <a:pPr algn="l" fontAlgn="b"/>
                      <a:r>
                        <a:rPr lang="en-US" sz="2300" u="none" strike="noStrike">
                          <a:effectLst/>
                        </a:rPr>
                        <a:t>Itasca</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35,530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43,069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40,863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43,992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44,835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45,014 </a:t>
                      </a:r>
                      <a:endParaRPr lang="en-US" sz="2300" b="0" i="0" u="none" strike="noStrike">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4103082454"/>
                  </a:ext>
                </a:extLst>
              </a:tr>
              <a:tr h="447533">
                <a:tc>
                  <a:txBody>
                    <a:bodyPr/>
                    <a:lstStyle/>
                    <a:p>
                      <a:pPr algn="l" fontAlgn="b"/>
                      <a:r>
                        <a:rPr lang="en-US" sz="2300" u="none" strike="noStrike">
                          <a:effectLst/>
                        </a:rPr>
                        <a:t>Koochiching</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17,131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17,571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16,299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14,355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13,461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12,062 </a:t>
                      </a:r>
                      <a:endParaRPr lang="en-US" sz="2300" b="0" i="0" u="none" strike="noStrike">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1734891277"/>
                  </a:ext>
                </a:extLst>
              </a:tr>
              <a:tr h="447533">
                <a:tc>
                  <a:txBody>
                    <a:bodyPr/>
                    <a:lstStyle/>
                    <a:p>
                      <a:pPr algn="l" fontAlgn="b"/>
                      <a:r>
                        <a:rPr lang="en-US" sz="2300" u="none" strike="noStrike">
                          <a:effectLst/>
                        </a:rPr>
                        <a:t>Lake</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13,351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13,043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10,415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11,058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10,900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10,905 </a:t>
                      </a:r>
                      <a:endParaRPr lang="en-US" sz="2300" b="0" i="0" u="none" strike="noStrike">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542746185"/>
                  </a:ext>
                </a:extLst>
              </a:tr>
              <a:tr h="447533">
                <a:tc>
                  <a:txBody>
                    <a:bodyPr/>
                    <a:lstStyle/>
                    <a:p>
                      <a:pPr algn="l" fontAlgn="b"/>
                      <a:r>
                        <a:rPr lang="en-US" sz="2300" u="none" strike="noStrike">
                          <a:effectLst/>
                        </a:rPr>
                        <a:t>St. Louis</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220,693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222,229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198,213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200,528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199,472 </a:t>
                      </a:r>
                      <a:endParaRPr lang="en-US" sz="23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u="none" strike="noStrike">
                          <a:effectLst/>
                        </a:rPr>
                        <a:t>   200,231 </a:t>
                      </a:r>
                      <a:endParaRPr lang="en-US" sz="2300" b="0" i="0" u="none" strike="noStrike">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1276151245"/>
                  </a:ext>
                </a:extLst>
              </a:tr>
              <a:tr h="447533">
                <a:tc>
                  <a:txBody>
                    <a:bodyPr/>
                    <a:lstStyle/>
                    <a:p>
                      <a:pPr algn="l" fontAlgn="b"/>
                      <a:r>
                        <a:rPr lang="en-US" sz="2300" b="1" u="none" strike="noStrike">
                          <a:effectLst/>
                        </a:rPr>
                        <a:t>Total</a:t>
                      </a:r>
                      <a:endParaRPr lang="en-US" sz="2300" b="1"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b="1" u="none" strike="noStrike">
                          <a:effectLst/>
                        </a:rPr>
                        <a:t>        329,603 </a:t>
                      </a:r>
                      <a:endParaRPr lang="en-US" sz="2300" b="1"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b="1" u="none" strike="noStrike">
                          <a:effectLst/>
                        </a:rPr>
                        <a:t>   343,344 </a:t>
                      </a:r>
                      <a:endParaRPr lang="en-US" sz="2300" b="1"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b="1" u="none" strike="noStrike">
                          <a:effectLst/>
                        </a:rPr>
                        <a:t>   311,342 </a:t>
                      </a:r>
                      <a:endParaRPr lang="en-US" sz="2300" b="1"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b="1" u="none" strike="noStrike">
                          <a:effectLst/>
                        </a:rPr>
                        <a:t>     322,073 </a:t>
                      </a:r>
                      <a:endParaRPr lang="en-US" sz="2300" b="1"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b="1" u="none" strike="noStrike">
                          <a:effectLst/>
                        </a:rPr>
                        <a:t>     322,073 </a:t>
                      </a:r>
                      <a:endParaRPr lang="en-US" sz="2300" b="1"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2300" b="1" u="none" strike="noStrike" dirty="0">
                          <a:effectLst/>
                        </a:rPr>
                        <a:t>   325,716 </a:t>
                      </a:r>
                      <a:endParaRPr lang="en-US" sz="2300" b="1" i="0" u="none" strike="noStrike" dirty="0">
                        <a:solidFill>
                          <a:srgbClr val="000000"/>
                        </a:solidFill>
                        <a:effectLst/>
                        <a:latin typeface="Calibri" panose="020F0502020204030204" pitchFamily="34" charset="0"/>
                      </a:endParaRPr>
                    </a:p>
                  </a:txBody>
                  <a:tcPr marL="8601" marR="8601" marT="8601" marB="0" anchor="b"/>
                </a:tc>
                <a:extLst>
                  <a:ext uri="{0D108BD9-81ED-4DB2-BD59-A6C34878D82A}">
                    <a16:rowId xmlns:a16="http://schemas.microsoft.com/office/drawing/2014/main" val="1898102040"/>
                  </a:ext>
                </a:extLst>
              </a:tr>
            </a:tbl>
          </a:graphicData>
        </a:graphic>
      </p:graphicFrame>
      <p:sp>
        <p:nvSpPr>
          <p:cNvPr id="8" name="TextBox 7">
            <a:extLst>
              <a:ext uri="{FF2B5EF4-FFF2-40B4-BE49-F238E27FC236}">
                <a16:creationId xmlns:a16="http://schemas.microsoft.com/office/drawing/2014/main" id="{6FB7019B-C417-CBAD-1022-1FFC6734A6B8}"/>
              </a:ext>
            </a:extLst>
          </p:cNvPr>
          <p:cNvSpPr txBox="1"/>
          <p:nvPr/>
        </p:nvSpPr>
        <p:spPr>
          <a:xfrm>
            <a:off x="644056" y="6378632"/>
            <a:ext cx="3717813" cy="369332"/>
          </a:xfrm>
          <a:prstGeom prst="rect">
            <a:avLst/>
          </a:prstGeom>
          <a:noFill/>
        </p:spPr>
        <p:txBody>
          <a:bodyPr wrap="none" rtlCol="0">
            <a:spAutoFit/>
          </a:bodyPr>
          <a:lstStyle/>
          <a:p>
            <a:r>
              <a:rPr lang="en-US" i="1" dirty="0"/>
              <a:t>Source: US Census Bureau, 1970-2020</a:t>
            </a:r>
          </a:p>
        </p:txBody>
      </p:sp>
    </p:spTree>
    <p:extLst>
      <p:ext uri="{BB962C8B-B14F-4D97-AF65-F5344CB8AC3E}">
        <p14:creationId xmlns:p14="http://schemas.microsoft.com/office/powerpoint/2010/main" val="2923597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FD314DF1-A32A-523E-54AA-E8553115831D}"/>
              </a:ext>
            </a:extLst>
          </p:cNvPr>
          <p:cNvPicPr>
            <a:picLocks noGrp="1" noChangeAspect="1"/>
          </p:cNvPicPr>
          <p:nvPr>
            <p:ph idx="1"/>
          </p:nvPr>
        </p:nvPicPr>
        <p:blipFill rotWithShape="1">
          <a:blip r:embed="rId2"/>
          <a:srcRect t="6998" b="999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1919866-DEC8-E936-2A43-EF4692EC53B7}"/>
              </a:ext>
            </a:extLst>
          </p:cNvPr>
          <p:cNvSpPr txBox="1"/>
          <p:nvPr/>
        </p:nvSpPr>
        <p:spPr>
          <a:xfrm>
            <a:off x="8610600" y="6400800"/>
            <a:ext cx="3391057" cy="369332"/>
          </a:xfrm>
          <a:prstGeom prst="rect">
            <a:avLst/>
          </a:prstGeom>
          <a:noFill/>
        </p:spPr>
        <p:txBody>
          <a:bodyPr wrap="none" rtlCol="0">
            <a:spAutoFit/>
          </a:bodyPr>
          <a:lstStyle/>
          <a:p>
            <a:r>
              <a:rPr lang="en-US" i="1" dirty="0">
                <a:solidFill>
                  <a:schemeClr val="bg1"/>
                </a:solidFill>
              </a:rPr>
              <a:t>Source: Social Explorer, 2010-2020</a:t>
            </a:r>
          </a:p>
        </p:txBody>
      </p:sp>
    </p:spTree>
    <p:extLst>
      <p:ext uri="{BB962C8B-B14F-4D97-AF65-F5344CB8AC3E}">
        <p14:creationId xmlns:p14="http://schemas.microsoft.com/office/powerpoint/2010/main" val="350669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622C153-AFE8-41B8-BEB1-759D056BE02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Changing Age Profiles...</a:t>
            </a:r>
          </a:p>
        </p:txBody>
      </p:sp>
      <p:pic>
        <p:nvPicPr>
          <p:cNvPr id="5" name="Content Placeholder 4">
            <a:extLst>
              <a:ext uri="{FF2B5EF4-FFF2-40B4-BE49-F238E27FC236}">
                <a16:creationId xmlns:a16="http://schemas.microsoft.com/office/drawing/2014/main" id="{D9158815-3796-9E3A-50B1-B05AC9B1D0D8}"/>
              </a:ext>
            </a:extLst>
          </p:cNvPr>
          <p:cNvPicPr>
            <a:picLocks noGrp="1" noChangeAspect="1"/>
          </p:cNvPicPr>
          <p:nvPr>
            <p:ph idx="1"/>
          </p:nvPr>
        </p:nvPicPr>
        <p:blipFill>
          <a:blip r:embed="rId2"/>
          <a:stretch>
            <a:fillRect/>
          </a:stretch>
        </p:blipFill>
        <p:spPr>
          <a:xfrm>
            <a:off x="4495807" y="674060"/>
            <a:ext cx="7225748" cy="5527698"/>
          </a:xfrm>
          <a:prstGeom prst="rect">
            <a:avLst/>
          </a:prstGeom>
        </p:spPr>
      </p:pic>
      <p:sp>
        <p:nvSpPr>
          <p:cNvPr id="3" name="TextBox 2">
            <a:extLst>
              <a:ext uri="{FF2B5EF4-FFF2-40B4-BE49-F238E27FC236}">
                <a16:creationId xmlns:a16="http://schemas.microsoft.com/office/drawing/2014/main" id="{5E0E02EC-2D93-91BC-07DC-DE4258F3A72B}"/>
              </a:ext>
            </a:extLst>
          </p:cNvPr>
          <p:cNvSpPr txBox="1"/>
          <p:nvPr/>
        </p:nvSpPr>
        <p:spPr>
          <a:xfrm>
            <a:off x="4582886" y="6379288"/>
            <a:ext cx="2405851" cy="369332"/>
          </a:xfrm>
          <a:prstGeom prst="rect">
            <a:avLst/>
          </a:prstGeom>
          <a:noFill/>
        </p:spPr>
        <p:txBody>
          <a:bodyPr wrap="none" rtlCol="0">
            <a:spAutoFit/>
          </a:bodyPr>
          <a:lstStyle/>
          <a:p>
            <a:r>
              <a:rPr lang="en-US" i="1" dirty="0"/>
              <a:t>Source: MN DEED, 2022</a:t>
            </a:r>
          </a:p>
        </p:txBody>
      </p:sp>
    </p:spTree>
    <p:extLst>
      <p:ext uri="{BB962C8B-B14F-4D97-AF65-F5344CB8AC3E}">
        <p14:creationId xmlns:p14="http://schemas.microsoft.com/office/powerpoint/2010/main" val="3973453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A2F82BA-1E5B-BC49-2422-FBEF20B4B49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….And Slowly Changing Demographics</a:t>
            </a:r>
          </a:p>
        </p:txBody>
      </p:sp>
      <p:pic>
        <p:nvPicPr>
          <p:cNvPr id="5" name="Content Placeholder 4">
            <a:extLst>
              <a:ext uri="{FF2B5EF4-FFF2-40B4-BE49-F238E27FC236}">
                <a16:creationId xmlns:a16="http://schemas.microsoft.com/office/drawing/2014/main" id="{C66AF32B-CA3A-F244-C554-188680B44DA1}"/>
              </a:ext>
            </a:extLst>
          </p:cNvPr>
          <p:cNvPicPr>
            <a:picLocks noGrp="1" noChangeAspect="1"/>
          </p:cNvPicPr>
          <p:nvPr>
            <p:ph idx="1"/>
          </p:nvPr>
        </p:nvPicPr>
        <p:blipFill>
          <a:blip r:embed="rId2"/>
          <a:stretch>
            <a:fillRect/>
          </a:stretch>
        </p:blipFill>
        <p:spPr>
          <a:xfrm>
            <a:off x="4502428" y="1803207"/>
            <a:ext cx="7225748" cy="3251586"/>
          </a:xfrm>
          <a:prstGeom prst="rect">
            <a:avLst/>
          </a:prstGeom>
        </p:spPr>
      </p:pic>
      <p:sp>
        <p:nvSpPr>
          <p:cNvPr id="9" name="TextBox 8">
            <a:extLst>
              <a:ext uri="{FF2B5EF4-FFF2-40B4-BE49-F238E27FC236}">
                <a16:creationId xmlns:a16="http://schemas.microsoft.com/office/drawing/2014/main" id="{CC9C2381-99D3-8129-6AEB-EC29C4CFDDEB}"/>
              </a:ext>
            </a:extLst>
          </p:cNvPr>
          <p:cNvSpPr txBox="1"/>
          <p:nvPr/>
        </p:nvSpPr>
        <p:spPr>
          <a:xfrm>
            <a:off x="4506525" y="6312912"/>
            <a:ext cx="2405851" cy="369332"/>
          </a:xfrm>
          <a:prstGeom prst="rect">
            <a:avLst/>
          </a:prstGeom>
          <a:noFill/>
        </p:spPr>
        <p:txBody>
          <a:bodyPr wrap="none" rtlCol="0">
            <a:spAutoFit/>
          </a:bodyPr>
          <a:lstStyle/>
          <a:p>
            <a:r>
              <a:rPr lang="en-US" i="1" dirty="0"/>
              <a:t>Source: MN DEED, 2022</a:t>
            </a:r>
          </a:p>
        </p:txBody>
      </p:sp>
    </p:spTree>
    <p:extLst>
      <p:ext uri="{BB962C8B-B14F-4D97-AF65-F5344CB8AC3E}">
        <p14:creationId xmlns:p14="http://schemas.microsoft.com/office/powerpoint/2010/main" val="743731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58E6EA-3971-331B-AF97-65B5AC619A20}"/>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cs typeface="Calibri Light"/>
              </a:rPr>
              <a:t>And Context Matters</a:t>
            </a:r>
            <a:endParaRPr lang="en-US" sz="4000" dirty="0">
              <a:solidFill>
                <a:srgbClr val="FFFFFF"/>
              </a:solidFill>
            </a:endParaRPr>
          </a:p>
        </p:txBody>
      </p:sp>
      <p:graphicFrame>
        <p:nvGraphicFramePr>
          <p:cNvPr id="4" name="Content Placeholder 3">
            <a:extLst>
              <a:ext uri="{FF2B5EF4-FFF2-40B4-BE49-F238E27FC236}">
                <a16:creationId xmlns:a16="http://schemas.microsoft.com/office/drawing/2014/main" id="{35149F37-D369-E647-0720-B0E0A06EE578}"/>
              </a:ext>
            </a:extLst>
          </p:cNvPr>
          <p:cNvGraphicFramePr>
            <a:graphicFrameLocks noGrp="1"/>
          </p:cNvGraphicFramePr>
          <p:nvPr>
            <p:ph idx="1"/>
            <p:extLst>
              <p:ext uri="{D42A27DB-BD31-4B8C-83A1-F6EECF244321}">
                <p14:modId xmlns:p14="http://schemas.microsoft.com/office/powerpoint/2010/main" val="2390986035"/>
              </p:ext>
            </p:extLst>
          </p:nvPr>
        </p:nvGraphicFramePr>
        <p:xfrm>
          <a:off x="1680369" y="2112578"/>
          <a:ext cx="8855204" cy="3814497"/>
        </p:xfrm>
        <a:graphic>
          <a:graphicData uri="http://schemas.openxmlformats.org/drawingml/2006/table">
            <a:tbl>
              <a:tblPr firstRow="1" bandRow="1">
                <a:tableStyleId>{5C22544A-7EE6-4342-B048-85BDC9FD1C3A}</a:tableStyleId>
              </a:tblPr>
              <a:tblGrid>
                <a:gridCol w="3387390">
                  <a:extLst>
                    <a:ext uri="{9D8B030D-6E8A-4147-A177-3AD203B41FA5}">
                      <a16:colId xmlns:a16="http://schemas.microsoft.com/office/drawing/2014/main" val="2926082658"/>
                    </a:ext>
                  </a:extLst>
                </a:gridCol>
                <a:gridCol w="1640362">
                  <a:extLst>
                    <a:ext uri="{9D8B030D-6E8A-4147-A177-3AD203B41FA5}">
                      <a16:colId xmlns:a16="http://schemas.microsoft.com/office/drawing/2014/main" val="2886771307"/>
                    </a:ext>
                  </a:extLst>
                </a:gridCol>
                <a:gridCol w="1746537">
                  <a:extLst>
                    <a:ext uri="{9D8B030D-6E8A-4147-A177-3AD203B41FA5}">
                      <a16:colId xmlns:a16="http://schemas.microsoft.com/office/drawing/2014/main" val="2053741504"/>
                    </a:ext>
                  </a:extLst>
                </a:gridCol>
                <a:gridCol w="2080915">
                  <a:extLst>
                    <a:ext uri="{9D8B030D-6E8A-4147-A177-3AD203B41FA5}">
                      <a16:colId xmlns:a16="http://schemas.microsoft.com/office/drawing/2014/main" val="1666355195"/>
                    </a:ext>
                  </a:extLst>
                </a:gridCol>
              </a:tblGrid>
              <a:tr h="379519">
                <a:tc>
                  <a:txBody>
                    <a:bodyPr/>
                    <a:lstStyle/>
                    <a:p>
                      <a:pPr algn="ctr" fontAlgn="b"/>
                      <a:r>
                        <a:rPr lang="en-US" sz="2200" u="none" strike="noStrike">
                          <a:effectLst/>
                        </a:rPr>
                        <a:t>MSA</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ctr" fontAlgn="b"/>
                      <a:r>
                        <a:rPr lang="en-US" sz="2200" u="none" strike="noStrike">
                          <a:effectLst/>
                        </a:rPr>
                        <a:t>2000</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ctr" fontAlgn="b"/>
                      <a:r>
                        <a:rPr lang="en-US" sz="2200" u="none" strike="noStrike">
                          <a:effectLst/>
                        </a:rPr>
                        <a:t>2020</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ctr" fontAlgn="b"/>
                      <a:r>
                        <a:rPr lang="en-US" sz="2200" u="none" strike="noStrike">
                          <a:effectLst/>
                        </a:rPr>
                        <a:t>% Change</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3223534087"/>
                  </a:ext>
                </a:extLst>
              </a:tr>
              <a:tr h="379519">
                <a:tc>
                  <a:txBody>
                    <a:bodyPr/>
                    <a:lstStyle/>
                    <a:p>
                      <a:pPr algn="l" fontAlgn="b"/>
                      <a:r>
                        <a:rPr lang="en-US" sz="2200" u="none" strike="noStrike">
                          <a:effectLst/>
                        </a:rPr>
                        <a:t>South Bend, IN-MI</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316,663</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324,501</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2.5%</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3518577757"/>
                  </a:ext>
                </a:extLst>
              </a:tr>
              <a:tr h="398826">
                <a:tc>
                  <a:txBody>
                    <a:bodyPr/>
                    <a:lstStyle/>
                    <a:p>
                      <a:pPr algn="l" fontAlgn="b"/>
                      <a:r>
                        <a:rPr lang="en-US" sz="2200" u="none" strike="noStrike" dirty="0">
                          <a:effectLst/>
                        </a:rPr>
                        <a:t>Scranton-Wilkes Barre, PA</a:t>
                      </a:r>
                      <a:endParaRPr lang="en-US" sz="2200" b="0" i="0" u="none" strike="noStrike" dirty="0">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560,630</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567,559</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1.2%</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3528074835"/>
                  </a:ext>
                </a:extLst>
              </a:tr>
              <a:tr h="379519">
                <a:tc>
                  <a:txBody>
                    <a:bodyPr/>
                    <a:lstStyle/>
                    <a:p>
                      <a:pPr algn="l" fontAlgn="b"/>
                      <a:r>
                        <a:rPr lang="en-US" sz="2200" u="none" strike="noStrike">
                          <a:effectLst/>
                        </a:rPr>
                        <a:t>Duluth, MN-WI</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289,276</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291,638</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0.8%</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1894911442"/>
                  </a:ext>
                </a:extLst>
              </a:tr>
              <a:tr h="379519">
                <a:tc>
                  <a:txBody>
                    <a:bodyPr/>
                    <a:lstStyle/>
                    <a:p>
                      <a:pPr algn="l" fontAlgn="b"/>
                      <a:r>
                        <a:rPr lang="en-US" sz="2200" u="none" strike="noStrike">
                          <a:effectLst/>
                        </a:rPr>
                        <a:t>Lake Co, IN (Gary)</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484,564</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485,983</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0.3%</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464410318"/>
                  </a:ext>
                </a:extLst>
              </a:tr>
              <a:tr h="379519">
                <a:tc>
                  <a:txBody>
                    <a:bodyPr/>
                    <a:lstStyle/>
                    <a:p>
                      <a:pPr algn="l" fontAlgn="b"/>
                      <a:r>
                        <a:rPr lang="en-US" sz="2200" u="none" strike="noStrike">
                          <a:effectLst/>
                        </a:rPr>
                        <a:t>Toledo, OH</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659,188</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646,604</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-1.9%</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791314828"/>
                  </a:ext>
                </a:extLst>
              </a:tr>
              <a:tr h="379519">
                <a:tc>
                  <a:txBody>
                    <a:bodyPr/>
                    <a:lstStyle/>
                    <a:p>
                      <a:pPr algn="l" fontAlgn="b"/>
                      <a:r>
                        <a:rPr lang="en-US" sz="2200" u="none" strike="noStrike">
                          <a:effectLst/>
                        </a:rPr>
                        <a:t>Erie, PA</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280,845</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270,876</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-3.5%</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2877588442"/>
                  </a:ext>
                </a:extLst>
              </a:tr>
              <a:tr h="379519">
                <a:tc>
                  <a:txBody>
                    <a:bodyPr/>
                    <a:lstStyle/>
                    <a:p>
                      <a:pPr algn="l" fontAlgn="b"/>
                      <a:r>
                        <a:rPr lang="en-US" sz="2200" u="none" strike="noStrike">
                          <a:effectLst/>
                        </a:rPr>
                        <a:t>Flint, MI</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436,141</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406,211</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-6.9%</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3760844056"/>
                  </a:ext>
                </a:extLst>
              </a:tr>
              <a:tr h="379519">
                <a:tc>
                  <a:txBody>
                    <a:bodyPr/>
                    <a:lstStyle/>
                    <a:p>
                      <a:pPr algn="l" fontAlgn="b"/>
                      <a:r>
                        <a:rPr lang="en-US" sz="2200" u="none" strike="noStrike">
                          <a:effectLst/>
                        </a:rPr>
                        <a:t>Saginaw, MI</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210,039</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190,124</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-9.5%</a:t>
                      </a:r>
                      <a:endParaRPr lang="en-US" sz="2200" b="0" i="0" u="none" strike="noStrike">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753967775"/>
                  </a:ext>
                </a:extLst>
              </a:tr>
              <a:tr h="379519">
                <a:tc>
                  <a:txBody>
                    <a:bodyPr/>
                    <a:lstStyle/>
                    <a:p>
                      <a:pPr algn="l" fontAlgn="b"/>
                      <a:r>
                        <a:rPr lang="en-US" sz="2200" u="none" strike="noStrike">
                          <a:effectLst/>
                        </a:rPr>
                        <a:t>Youngstown, OH </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602,978 </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a:effectLst/>
                        </a:rPr>
                        <a:t>541,243</a:t>
                      </a:r>
                      <a:endParaRPr lang="en-US" sz="2200" b="0" i="0" u="none" strike="noStrike">
                        <a:solidFill>
                          <a:srgbClr val="000000"/>
                        </a:solidFill>
                        <a:effectLst/>
                        <a:latin typeface="Calibri" panose="020F0502020204030204" pitchFamily="34" charset="0"/>
                      </a:endParaRPr>
                    </a:p>
                  </a:txBody>
                  <a:tcPr marL="8642" marR="8642" marT="8642" marB="0" anchor="b"/>
                </a:tc>
                <a:tc>
                  <a:txBody>
                    <a:bodyPr/>
                    <a:lstStyle/>
                    <a:p>
                      <a:pPr algn="r" fontAlgn="b"/>
                      <a:r>
                        <a:rPr lang="en-US" sz="2200" u="none" strike="noStrike" dirty="0">
                          <a:effectLst/>
                        </a:rPr>
                        <a:t>-10.2%</a:t>
                      </a:r>
                      <a:endParaRPr lang="en-US" sz="2200" b="0" i="0" u="none" strike="noStrike" dirty="0">
                        <a:solidFill>
                          <a:srgbClr val="000000"/>
                        </a:solidFill>
                        <a:effectLst/>
                        <a:latin typeface="Calibri" panose="020F0502020204030204" pitchFamily="34" charset="0"/>
                      </a:endParaRPr>
                    </a:p>
                  </a:txBody>
                  <a:tcPr marL="8642" marR="8642" marT="8642" marB="0" anchor="b"/>
                </a:tc>
                <a:extLst>
                  <a:ext uri="{0D108BD9-81ED-4DB2-BD59-A6C34878D82A}">
                    <a16:rowId xmlns:a16="http://schemas.microsoft.com/office/drawing/2014/main" val="2408522031"/>
                  </a:ext>
                </a:extLst>
              </a:tr>
            </a:tbl>
          </a:graphicData>
        </a:graphic>
      </p:graphicFrame>
      <p:sp>
        <p:nvSpPr>
          <p:cNvPr id="3" name="TextBox 2">
            <a:extLst>
              <a:ext uri="{FF2B5EF4-FFF2-40B4-BE49-F238E27FC236}">
                <a16:creationId xmlns:a16="http://schemas.microsoft.com/office/drawing/2014/main" id="{9C0374AE-F60D-02F7-0DA4-646754D5F111}"/>
              </a:ext>
            </a:extLst>
          </p:cNvPr>
          <p:cNvSpPr txBox="1"/>
          <p:nvPr/>
        </p:nvSpPr>
        <p:spPr>
          <a:xfrm>
            <a:off x="1680369" y="6368143"/>
            <a:ext cx="4108945" cy="369332"/>
          </a:xfrm>
          <a:prstGeom prst="rect">
            <a:avLst/>
          </a:prstGeom>
          <a:noFill/>
        </p:spPr>
        <p:txBody>
          <a:bodyPr wrap="none" rtlCol="0">
            <a:spAutoFit/>
          </a:bodyPr>
          <a:lstStyle/>
          <a:p>
            <a:r>
              <a:rPr lang="en-US" i="1" dirty="0"/>
              <a:t>Source: US Census Bureau, 2000 and 2020</a:t>
            </a:r>
          </a:p>
        </p:txBody>
      </p:sp>
    </p:spTree>
    <p:extLst>
      <p:ext uri="{BB962C8B-B14F-4D97-AF65-F5344CB8AC3E}">
        <p14:creationId xmlns:p14="http://schemas.microsoft.com/office/powerpoint/2010/main" val="3747739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080BC7B-4CD2-DE89-A2C4-67013D7966BB}"/>
              </a:ext>
            </a:extLst>
          </p:cNvPr>
          <p:cNvSpPr>
            <a:spLocks noGrp="1"/>
          </p:cNvSpPr>
          <p:nvPr>
            <p:ph type="title"/>
          </p:nvPr>
        </p:nvSpPr>
        <p:spPr>
          <a:xfrm>
            <a:off x="1357311" y="297281"/>
            <a:ext cx="9477377" cy="1030515"/>
          </a:xfrm>
        </p:spPr>
        <p:txBody>
          <a:bodyPr anchor="ctr">
            <a:normAutofit/>
          </a:bodyPr>
          <a:lstStyle/>
          <a:p>
            <a:r>
              <a:rPr lang="en-US" sz="4000" dirty="0">
                <a:solidFill>
                  <a:srgbClr val="FFFFFF"/>
                </a:solidFill>
              </a:rPr>
              <a:t>A Pandemic Era Surge?</a:t>
            </a:r>
          </a:p>
        </p:txBody>
      </p:sp>
      <p:pic>
        <p:nvPicPr>
          <p:cNvPr id="5" name="Picture 4">
            <a:extLst>
              <a:ext uri="{FF2B5EF4-FFF2-40B4-BE49-F238E27FC236}">
                <a16:creationId xmlns:a16="http://schemas.microsoft.com/office/drawing/2014/main" id="{520868AD-67AE-2502-5790-10B3FFFF9962}"/>
              </a:ext>
            </a:extLst>
          </p:cNvPr>
          <p:cNvPicPr>
            <a:picLocks noChangeAspect="1"/>
          </p:cNvPicPr>
          <p:nvPr/>
        </p:nvPicPr>
        <p:blipFill>
          <a:blip r:embed="rId2"/>
          <a:stretch>
            <a:fillRect/>
          </a:stretch>
        </p:blipFill>
        <p:spPr>
          <a:xfrm>
            <a:off x="690353" y="2629374"/>
            <a:ext cx="10454861" cy="1385265"/>
          </a:xfrm>
          <a:prstGeom prst="rect">
            <a:avLst/>
          </a:prstGeom>
        </p:spPr>
      </p:pic>
      <p:pic>
        <p:nvPicPr>
          <p:cNvPr id="7" name="Picture 6">
            <a:extLst>
              <a:ext uri="{FF2B5EF4-FFF2-40B4-BE49-F238E27FC236}">
                <a16:creationId xmlns:a16="http://schemas.microsoft.com/office/drawing/2014/main" id="{59807280-9AB6-6901-ACB8-C841F92C8F1A}"/>
              </a:ext>
            </a:extLst>
          </p:cNvPr>
          <p:cNvPicPr>
            <a:picLocks noChangeAspect="1"/>
          </p:cNvPicPr>
          <p:nvPr/>
        </p:nvPicPr>
        <p:blipFill>
          <a:blip r:embed="rId3"/>
          <a:stretch>
            <a:fillRect/>
          </a:stretch>
        </p:blipFill>
        <p:spPr>
          <a:xfrm>
            <a:off x="829716" y="5026548"/>
            <a:ext cx="10176133" cy="1221133"/>
          </a:xfrm>
          <a:prstGeom prst="rect">
            <a:avLst/>
          </a:prstGeom>
        </p:spPr>
      </p:pic>
      <p:sp>
        <p:nvSpPr>
          <p:cNvPr id="4" name="TextBox 3">
            <a:extLst>
              <a:ext uri="{FF2B5EF4-FFF2-40B4-BE49-F238E27FC236}">
                <a16:creationId xmlns:a16="http://schemas.microsoft.com/office/drawing/2014/main" id="{60994603-B9AB-9CD8-5CC6-DBC4785D276D}"/>
              </a:ext>
            </a:extLst>
          </p:cNvPr>
          <p:cNvSpPr txBox="1"/>
          <p:nvPr/>
        </p:nvSpPr>
        <p:spPr>
          <a:xfrm>
            <a:off x="980501" y="1972019"/>
            <a:ext cx="2660857" cy="369332"/>
          </a:xfrm>
          <a:prstGeom prst="rect">
            <a:avLst/>
          </a:prstGeom>
          <a:noFill/>
        </p:spPr>
        <p:txBody>
          <a:bodyPr wrap="none" rtlCol="0">
            <a:spAutoFit/>
          </a:bodyPr>
          <a:lstStyle/>
          <a:p>
            <a:r>
              <a:rPr lang="en-US" b="1" dirty="0"/>
              <a:t>Non-Lakeshore Properties</a:t>
            </a:r>
          </a:p>
        </p:txBody>
      </p:sp>
      <p:sp>
        <p:nvSpPr>
          <p:cNvPr id="13" name="TextBox 12">
            <a:extLst>
              <a:ext uri="{FF2B5EF4-FFF2-40B4-BE49-F238E27FC236}">
                <a16:creationId xmlns:a16="http://schemas.microsoft.com/office/drawing/2014/main" id="{365BCD7B-1FF7-58C7-C62F-6A0704C9CA86}"/>
              </a:ext>
            </a:extLst>
          </p:cNvPr>
          <p:cNvSpPr txBox="1"/>
          <p:nvPr/>
        </p:nvSpPr>
        <p:spPr>
          <a:xfrm>
            <a:off x="980501" y="4416229"/>
            <a:ext cx="6103344" cy="369332"/>
          </a:xfrm>
          <a:prstGeom prst="rect">
            <a:avLst/>
          </a:prstGeom>
          <a:noFill/>
        </p:spPr>
        <p:txBody>
          <a:bodyPr wrap="square">
            <a:spAutoFit/>
          </a:bodyPr>
          <a:lstStyle/>
          <a:p>
            <a:r>
              <a:rPr lang="en-US" b="1" dirty="0"/>
              <a:t>Lakeshore Properties</a:t>
            </a:r>
          </a:p>
        </p:txBody>
      </p:sp>
      <p:sp>
        <p:nvSpPr>
          <p:cNvPr id="8" name="TextBox 7">
            <a:extLst>
              <a:ext uri="{FF2B5EF4-FFF2-40B4-BE49-F238E27FC236}">
                <a16:creationId xmlns:a16="http://schemas.microsoft.com/office/drawing/2014/main" id="{7DAFF62D-D5DC-8CBD-FFD6-8D7140BEBD32}"/>
              </a:ext>
            </a:extLst>
          </p:cNvPr>
          <p:cNvSpPr txBox="1"/>
          <p:nvPr/>
        </p:nvSpPr>
        <p:spPr>
          <a:xfrm>
            <a:off x="829716" y="6424496"/>
            <a:ext cx="4273606" cy="369332"/>
          </a:xfrm>
          <a:prstGeom prst="rect">
            <a:avLst/>
          </a:prstGeom>
          <a:noFill/>
        </p:spPr>
        <p:txBody>
          <a:bodyPr wrap="none" rtlCol="0">
            <a:spAutoFit/>
          </a:bodyPr>
          <a:lstStyle/>
          <a:p>
            <a:r>
              <a:rPr lang="en-US" i="1" dirty="0"/>
              <a:t>Source: Range Association of Realtors, 2022</a:t>
            </a:r>
          </a:p>
        </p:txBody>
      </p:sp>
    </p:spTree>
    <p:extLst>
      <p:ext uri="{BB962C8B-B14F-4D97-AF65-F5344CB8AC3E}">
        <p14:creationId xmlns:p14="http://schemas.microsoft.com/office/powerpoint/2010/main" val="157158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519CB7-0EC3-ABDA-A57D-8C406629E772}"/>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Employment by Sector, 1980-2020</a:t>
            </a:r>
          </a:p>
        </p:txBody>
      </p:sp>
      <p:graphicFrame>
        <p:nvGraphicFramePr>
          <p:cNvPr id="4" name="Content Placeholder 3">
            <a:extLst>
              <a:ext uri="{FF2B5EF4-FFF2-40B4-BE49-F238E27FC236}">
                <a16:creationId xmlns:a16="http://schemas.microsoft.com/office/drawing/2014/main" id="{A1078BC9-5448-0B7D-E14E-B70E7D4441F0}"/>
              </a:ext>
            </a:extLst>
          </p:cNvPr>
          <p:cNvGraphicFramePr>
            <a:graphicFrameLocks noGrp="1"/>
          </p:cNvGraphicFramePr>
          <p:nvPr>
            <p:ph idx="1"/>
            <p:extLst>
              <p:ext uri="{D42A27DB-BD31-4B8C-83A1-F6EECF244321}">
                <p14:modId xmlns:p14="http://schemas.microsoft.com/office/powerpoint/2010/main" val="3688463727"/>
              </p:ext>
            </p:extLst>
          </p:nvPr>
        </p:nvGraphicFramePr>
        <p:xfrm>
          <a:off x="644056" y="3165582"/>
          <a:ext cx="10927831" cy="2590203"/>
        </p:xfrm>
        <a:graphic>
          <a:graphicData uri="http://schemas.openxmlformats.org/drawingml/2006/table">
            <a:tbl>
              <a:tblPr firstRow="1" bandRow="1">
                <a:tableStyleId>{5C22544A-7EE6-4342-B048-85BDC9FD1C3A}</a:tableStyleId>
              </a:tblPr>
              <a:tblGrid>
                <a:gridCol w="2545496">
                  <a:extLst>
                    <a:ext uri="{9D8B030D-6E8A-4147-A177-3AD203B41FA5}">
                      <a16:colId xmlns:a16="http://schemas.microsoft.com/office/drawing/2014/main" val="1763164014"/>
                    </a:ext>
                  </a:extLst>
                </a:gridCol>
                <a:gridCol w="1676467">
                  <a:extLst>
                    <a:ext uri="{9D8B030D-6E8A-4147-A177-3AD203B41FA5}">
                      <a16:colId xmlns:a16="http://schemas.microsoft.com/office/drawing/2014/main" val="2488442605"/>
                    </a:ext>
                  </a:extLst>
                </a:gridCol>
                <a:gridCol w="1676467">
                  <a:extLst>
                    <a:ext uri="{9D8B030D-6E8A-4147-A177-3AD203B41FA5}">
                      <a16:colId xmlns:a16="http://schemas.microsoft.com/office/drawing/2014/main" val="2633834321"/>
                    </a:ext>
                  </a:extLst>
                </a:gridCol>
                <a:gridCol w="1676467">
                  <a:extLst>
                    <a:ext uri="{9D8B030D-6E8A-4147-A177-3AD203B41FA5}">
                      <a16:colId xmlns:a16="http://schemas.microsoft.com/office/drawing/2014/main" val="4028106138"/>
                    </a:ext>
                  </a:extLst>
                </a:gridCol>
                <a:gridCol w="1676467">
                  <a:extLst>
                    <a:ext uri="{9D8B030D-6E8A-4147-A177-3AD203B41FA5}">
                      <a16:colId xmlns:a16="http://schemas.microsoft.com/office/drawing/2014/main" val="2572792147"/>
                    </a:ext>
                  </a:extLst>
                </a:gridCol>
                <a:gridCol w="1676467">
                  <a:extLst>
                    <a:ext uri="{9D8B030D-6E8A-4147-A177-3AD203B41FA5}">
                      <a16:colId xmlns:a16="http://schemas.microsoft.com/office/drawing/2014/main" val="395970917"/>
                    </a:ext>
                  </a:extLst>
                </a:gridCol>
              </a:tblGrid>
              <a:tr h="376213">
                <a:tc>
                  <a:txBody>
                    <a:bodyPr/>
                    <a:lstStyle/>
                    <a:p>
                      <a:pPr algn="l" fontAlgn="b"/>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ctr" fontAlgn="b"/>
                      <a:r>
                        <a:rPr lang="en-US" sz="2200" u="none" strike="noStrike" dirty="0">
                          <a:effectLst/>
                        </a:rPr>
                        <a:t>1980</a:t>
                      </a:r>
                      <a:endParaRPr lang="en-US" sz="2200" b="0" i="0" u="none" strike="noStrike" dirty="0">
                        <a:solidFill>
                          <a:srgbClr val="000000"/>
                        </a:solidFill>
                        <a:effectLst/>
                        <a:latin typeface="Calibri" panose="020F0502020204030204" pitchFamily="34" charset="0"/>
                      </a:endParaRPr>
                    </a:p>
                  </a:txBody>
                  <a:tcPr marL="8547" marR="8547" marT="8547" marB="0" anchor="b"/>
                </a:tc>
                <a:tc>
                  <a:txBody>
                    <a:bodyPr/>
                    <a:lstStyle/>
                    <a:p>
                      <a:pPr algn="ctr" fontAlgn="b"/>
                      <a:r>
                        <a:rPr lang="en-US" sz="2200" u="none" strike="noStrike" dirty="0">
                          <a:effectLst/>
                        </a:rPr>
                        <a:t>1990</a:t>
                      </a:r>
                      <a:endParaRPr lang="en-US" sz="2200" b="0" i="0" u="none" strike="noStrike" dirty="0">
                        <a:solidFill>
                          <a:srgbClr val="000000"/>
                        </a:solidFill>
                        <a:effectLst/>
                        <a:latin typeface="Calibri" panose="020F0502020204030204" pitchFamily="34" charset="0"/>
                      </a:endParaRPr>
                    </a:p>
                  </a:txBody>
                  <a:tcPr marL="8547" marR="8547" marT="8547" marB="0" anchor="b"/>
                </a:tc>
                <a:tc>
                  <a:txBody>
                    <a:bodyPr/>
                    <a:lstStyle/>
                    <a:p>
                      <a:pPr algn="ctr" fontAlgn="b"/>
                      <a:r>
                        <a:rPr lang="en-US" sz="2200" u="none" strike="noStrike" dirty="0">
                          <a:effectLst/>
                        </a:rPr>
                        <a:t>2000</a:t>
                      </a:r>
                      <a:endParaRPr lang="en-US" sz="2200" b="0" i="0" u="none" strike="noStrike" dirty="0">
                        <a:solidFill>
                          <a:srgbClr val="000000"/>
                        </a:solidFill>
                        <a:effectLst/>
                        <a:latin typeface="Calibri" panose="020F0502020204030204" pitchFamily="34" charset="0"/>
                      </a:endParaRPr>
                    </a:p>
                  </a:txBody>
                  <a:tcPr marL="8547" marR="8547" marT="8547" marB="0" anchor="b"/>
                </a:tc>
                <a:tc>
                  <a:txBody>
                    <a:bodyPr/>
                    <a:lstStyle/>
                    <a:p>
                      <a:pPr algn="ctr" fontAlgn="b"/>
                      <a:r>
                        <a:rPr lang="en-US" sz="2200" u="none" strike="noStrike" dirty="0">
                          <a:effectLst/>
                        </a:rPr>
                        <a:t>2010</a:t>
                      </a:r>
                      <a:endParaRPr lang="en-US" sz="2200" b="0" i="0" u="none" strike="noStrike" dirty="0">
                        <a:solidFill>
                          <a:srgbClr val="000000"/>
                        </a:solidFill>
                        <a:effectLst/>
                        <a:latin typeface="Calibri" panose="020F0502020204030204" pitchFamily="34" charset="0"/>
                      </a:endParaRPr>
                    </a:p>
                  </a:txBody>
                  <a:tcPr marL="8547" marR="8547" marT="8547" marB="0" anchor="b"/>
                </a:tc>
                <a:tc>
                  <a:txBody>
                    <a:bodyPr/>
                    <a:lstStyle/>
                    <a:p>
                      <a:pPr algn="ctr" fontAlgn="b"/>
                      <a:r>
                        <a:rPr lang="en-US" sz="2200" u="none" strike="noStrike" dirty="0">
                          <a:effectLst/>
                        </a:rPr>
                        <a:t>2020</a:t>
                      </a:r>
                      <a:endParaRPr lang="en-US" sz="2200" b="0" i="0" u="none" strike="noStrike" dirty="0">
                        <a:solidFill>
                          <a:srgbClr val="000000"/>
                        </a:solidFill>
                        <a:effectLst/>
                        <a:latin typeface="Calibri" panose="020F0502020204030204" pitchFamily="34" charset="0"/>
                      </a:endParaRPr>
                    </a:p>
                  </a:txBody>
                  <a:tcPr marL="8547" marR="8547" marT="8547" marB="0" anchor="b"/>
                </a:tc>
                <a:extLst>
                  <a:ext uri="{0D108BD9-81ED-4DB2-BD59-A6C34878D82A}">
                    <a16:rowId xmlns:a16="http://schemas.microsoft.com/office/drawing/2014/main" val="3652354186"/>
                  </a:ext>
                </a:extLst>
              </a:tr>
              <a:tr h="709138">
                <a:tc>
                  <a:txBody>
                    <a:bodyPr/>
                    <a:lstStyle/>
                    <a:p>
                      <a:pPr algn="l" fontAlgn="b"/>
                      <a:r>
                        <a:rPr lang="en-US" sz="2200" u="none" strike="noStrike">
                          <a:effectLst/>
                        </a:rPr>
                        <a:t>Natural Resources</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16,143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8,524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7,833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5,663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dirty="0">
                          <a:effectLst/>
                        </a:rPr>
                        <a:t>             4,611 </a:t>
                      </a:r>
                      <a:endParaRPr lang="en-US" sz="2200" b="0" i="0" u="none" strike="noStrike" dirty="0">
                        <a:solidFill>
                          <a:srgbClr val="000000"/>
                        </a:solidFill>
                        <a:effectLst/>
                        <a:latin typeface="Calibri" panose="020F0502020204030204" pitchFamily="34" charset="0"/>
                      </a:endParaRPr>
                    </a:p>
                  </a:txBody>
                  <a:tcPr marL="8547" marR="8547" marT="8547" marB="0" anchor="b"/>
                </a:tc>
                <a:extLst>
                  <a:ext uri="{0D108BD9-81ED-4DB2-BD59-A6C34878D82A}">
                    <a16:rowId xmlns:a16="http://schemas.microsoft.com/office/drawing/2014/main" val="3766554097"/>
                  </a:ext>
                </a:extLst>
              </a:tr>
              <a:tr h="376213">
                <a:tc>
                  <a:txBody>
                    <a:bodyPr/>
                    <a:lstStyle/>
                    <a:p>
                      <a:pPr algn="l" fontAlgn="b"/>
                      <a:r>
                        <a:rPr lang="en-US" sz="2200" u="none" strike="noStrike">
                          <a:effectLst/>
                        </a:rPr>
                        <a:t>Manufacturing</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17,436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15,883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15,269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13,037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12,937 </a:t>
                      </a:r>
                      <a:endParaRPr lang="en-US" sz="2200" b="0" i="0" u="none" strike="noStrike">
                        <a:solidFill>
                          <a:srgbClr val="000000"/>
                        </a:solidFill>
                        <a:effectLst/>
                        <a:latin typeface="Calibri" panose="020F0502020204030204" pitchFamily="34" charset="0"/>
                      </a:endParaRPr>
                    </a:p>
                  </a:txBody>
                  <a:tcPr marL="8547" marR="8547" marT="8547" marB="0" anchor="b"/>
                </a:tc>
                <a:extLst>
                  <a:ext uri="{0D108BD9-81ED-4DB2-BD59-A6C34878D82A}">
                    <a16:rowId xmlns:a16="http://schemas.microsoft.com/office/drawing/2014/main" val="698070235"/>
                  </a:ext>
                </a:extLst>
              </a:tr>
              <a:tr h="376213">
                <a:tc gridSpan="2">
                  <a:txBody>
                    <a:bodyPr/>
                    <a:lstStyle/>
                    <a:p>
                      <a:pPr algn="l" fontAlgn="b"/>
                      <a:r>
                        <a:rPr lang="en-US" sz="2200" u="none" strike="noStrike" dirty="0">
                          <a:effectLst/>
                        </a:rPr>
                        <a:t>Tourism-Related</a:t>
                      </a:r>
                      <a:endParaRPr lang="en-US" sz="2200" b="0" i="0" u="none" strike="noStrike" dirty="0">
                        <a:solidFill>
                          <a:srgbClr val="000000"/>
                        </a:solidFill>
                        <a:effectLst/>
                        <a:latin typeface="Calibri" panose="020F0502020204030204" pitchFamily="34" charset="0"/>
                      </a:endParaRPr>
                    </a:p>
                  </a:txBody>
                  <a:tcPr marL="8547" marR="8547" marT="8547" marB="0" anchor="b"/>
                </a:tc>
                <a:tc hMerge="1">
                  <a:txBody>
                    <a:bodyPr/>
                    <a:lstStyle/>
                    <a:p>
                      <a:endParaRPr lang="en-US"/>
                    </a:p>
                  </a:txBody>
                  <a:tcPr/>
                </a:tc>
                <a:tc>
                  <a:txBody>
                    <a:bodyPr/>
                    <a:lstStyle/>
                    <a:p>
                      <a:pPr algn="l" fontAlgn="b"/>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15,435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16,345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15,959 </a:t>
                      </a:r>
                      <a:endParaRPr lang="en-US" sz="2200" b="0" i="0" u="none" strike="noStrike">
                        <a:solidFill>
                          <a:srgbClr val="000000"/>
                        </a:solidFill>
                        <a:effectLst/>
                        <a:latin typeface="Calibri" panose="020F0502020204030204" pitchFamily="34" charset="0"/>
                      </a:endParaRPr>
                    </a:p>
                  </a:txBody>
                  <a:tcPr marL="8547" marR="8547" marT="8547" marB="0" anchor="b"/>
                </a:tc>
                <a:extLst>
                  <a:ext uri="{0D108BD9-81ED-4DB2-BD59-A6C34878D82A}">
                    <a16:rowId xmlns:a16="http://schemas.microsoft.com/office/drawing/2014/main" val="3167229716"/>
                  </a:ext>
                </a:extLst>
              </a:tr>
              <a:tr h="376213">
                <a:tc>
                  <a:txBody>
                    <a:bodyPr/>
                    <a:lstStyle/>
                    <a:p>
                      <a:pPr algn="l" fontAlgn="b"/>
                      <a:r>
                        <a:rPr lang="en-US" sz="2200" u="none" strike="noStrike">
                          <a:effectLst/>
                        </a:rPr>
                        <a:t>Health Care &amp; Edu.</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25,047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26,788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36,136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42,854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44,702 </a:t>
                      </a:r>
                      <a:endParaRPr lang="en-US" sz="2200" b="0" i="0" u="none" strike="noStrike">
                        <a:solidFill>
                          <a:srgbClr val="000000"/>
                        </a:solidFill>
                        <a:effectLst/>
                        <a:latin typeface="Calibri" panose="020F0502020204030204" pitchFamily="34" charset="0"/>
                      </a:endParaRPr>
                    </a:p>
                  </a:txBody>
                  <a:tcPr marL="8547" marR="8547" marT="8547" marB="0" anchor="b"/>
                </a:tc>
                <a:extLst>
                  <a:ext uri="{0D108BD9-81ED-4DB2-BD59-A6C34878D82A}">
                    <a16:rowId xmlns:a16="http://schemas.microsoft.com/office/drawing/2014/main" val="701158979"/>
                  </a:ext>
                </a:extLst>
              </a:tr>
              <a:tr h="376213">
                <a:tc>
                  <a:txBody>
                    <a:bodyPr/>
                    <a:lstStyle/>
                    <a:p>
                      <a:pPr algn="l" fontAlgn="b"/>
                      <a:r>
                        <a:rPr lang="en-US" sz="2200" u="none" strike="noStrike">
                          <a:effectLst/>
                        </a:rPr>
                        <a:t>Total Employed</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131,544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128,051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148,269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a:effectLst/>
                        </a:rPr>
                        <a:t>        151,675 </a:t>
                      </a:r>
                      <a:endParaRPr lang="en-US" sz="2200" b="0" i="0" u="none" strike="noStrike">
                        <a:solidFill>
                          <a:srgbClr val="000000"/>
                        </a:solidFill>
                        <a:effectLst/>
                        <a:latin typeface="Calibri" panose="020F0502020204030204" pitchFamily="34" charset="0"/>
                      </a:endParaRPr>
                    </a:p>
                  </a:txBody>
                  <a:tcPr marL="8547" marR="8547" marT="8547" marB="0" anchor="b"/>
                </a:tc>
                <a:tc>
                  <a:txBody>
                    <a:bodyPr/>
                    <a:lstStyle/>
                    <a:p>
                      <a:pPr algn="l" fontAlgn="b"/>
                      <a:r>
                        <a:rPr lang="en-US" sz="2200" u="none" strike="noStrike" dirty="0">
                          <a:effectLst/>
                        </a:rPr>
                        <a:t>        153,881 </a:t>
                      </a:r>
                      <a:endParaRPr lang="en-US" sz="2200" b="0" i="0" u="none" strike="noStrike" dirty="0">
                        <a:solidFill>
                          <a:srgbClr val="000000"/>
                        </a:solidFill>
                        <a:effectLst/>
                        <a:latin typeface="Calibri" panose="020F0502020204030204" pitchFamily="34" charset="0"/>
                      </a:endParaRPr>
                    </a:p>
                  </a:txBody>
                  <a:tcPr marL="8547" marR="8547" marT="8547" marB="0" anchor="b"/>
                </a:tc>
                <a:extLst>
                  <a:ext uri="{0D108BD9-81ED-4DB2-BD59-A6C34878D82A}">
                    <a16:rowId xmlns:a16="http://schemas.microsoft.com/office/drawing/2014/main" val="1488539344"/>
                  </a:ext>
                </a:extLst>
              </a:tr>
            </a:tbl>
          </a:graphicData>
        </a:graphic>
      </p:graphicFrame>
      <p:sp>
        <p:nvSpPr>
          <p:cNvPr id="8" name="TextBox 7">
            <a:extLst>
              <a:ext uri="{FF2B5EF4-FFF2-40B4-BE49-F238E27FC236}">
                <a16:creationId xmlns:a16="http://schemas.microsoft.com/office/drawing/2014/main" id="{78E0D7A5-71A2-BBB7-3253-F081F7407ABB}"/>
              </a:ext>
            </a:extLst>
          </p:cNvPr>
          <p:cNvSpPr txBox="1"/>
          <p:nvPr/>
        </p:nvSpPr>
        <p:spPr>
          <a:xfrm>
            <a:off x="644056" y="6378632"/>
            <a:ext cx="3717813" cy="369332"/>
          </a:xfrm>
          <a:prstGeom prst="rect">
            <a:avLst/>
          </a:prstGeom>
          <a:noFill/>
        </p:spPr>
        <p:txBody>
          <a:bodyPr wrap="none" rtlCol="0">
            <a:spAutoFit/>
          </a:bodyPr>
          <a:lstStyle/>
          <a:p>
            <a:r>
              <a:rPr lang="en-US" i="1" dirty="0"/>
              <a:t>Source: US Census Bureau, 1980-2020</a:t>
            </a:r>
          </a:p>
        </p:txBody>
      </p:sp>
    </p:spTree>
    <p:extLst>
      <p:ext uri="{BB962C8B-B14F-4D97-AF65-F5344CB8AC3E}">
        <p14:creationId xmlns:p14="http://schemas.microsoft.com/office/powerpoint/2010/main" val="2752295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7129DF-092D-DB84-B18E-F72841A6C687}"/>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a:solidFill>
                  <a:srgbClr val="FFFFFF"/>
                </a:solidFill>
              </a:rPr>
              <a:t>Industries as a Percent of Overall Employment</a:t>
            </a:r>
            <a:endParaRPr lang="en-US" sz="4000" kern="1200">
              <a:solidFill>
                <a:srgbClr val="FFFFFF"/>
              </a:solidFill>
              <a:latin typeface="+mj-lt"/>
              <a:ea typeface="+mj-ea"/>
              <a:cs typeface="+mj-cs"/>
            </a:endParaRPr>
          </a:p>
        </p:txBody>
      </p:sp>
      <p:graphicFrame>
        <p:nvGraphicFramePr>
          <p:cNvPr id="7" name="Content Placeholder 6">
            <a:extLst>
              <a:ext uri="{FF2B5EF4-FFF2-40B4-BE49-F238E27FC236}">
                <a16:creationId xmlns:a16="http://schemas.microsoft.com/office/drawing/2014/main" id="{8EA2D537-3A48-7DFD-99E9-F6DD09445EBE}"/>
              </a:ext>
            </a:extLst>
          </p:cNvPr>
          <p:cNvGraphicFramePr>
            <a:graphicFrameLocks noGrp="1"/>
          </p:cNvGraphicFramePr>
          <p:nvPr>
            <p:ph idx="1"/>
            <p:extLst>
              <p:ext uri="{D42A27DB-BD31-4B8C-83A1-F6EECF244321}">
                <p14:modId xmlns:p14="http://schemas.microsoft.com/office/powerpoint/2010/main" val="2764186991"/>
              </p:ext>
            </p:extLst>
          </p:nvPr>
        </p:nvGraphicFramePr>
        <p:xfrm>
          <a:off x="958014" y="2615979"/>
          <a:ext cx="10299916" cy="3689408"/>
        </p:xfrm>
        <a:graphic>
          <a:graphicData uri="http://schemas.openxmlformats.org/drawingml/2006/table">
            <a:tbl>
              <a:tblPr firstRow="1" bandRow="1">
                <a:tableStyleId>{5C22544A-7EE6-4342-B048-85BDC9FD1C3A}</a:tableStyleId>
              </a:tblPr>
              <a:tblGrid>
                <a:gridCol w="2911146">
                  <a:extLst>
                    <a:ext uri="{9D8B030D-6E8A-4147-A177-3AD203B41FA5}">
                      <a16:colId xmlns:a16="http://schemas.microsoft.com/office/drawing/2014/main" val="1810497502"/>
                    </a:ext>
                  </a:extLst>
                </a:gridCol>
                <a:gridCol w="1477754">
                  <a:extLst>
                    <a:ext uri="{9D8B030D-6E8A-4147-A177-3AD203B41FA5}">
                      <a16:colId xmlns:a16="http://schemas.microsoft.com/office/drawing/2014/main" val="94409602"/>
                    </a:ext>
                  </a:extLst>
                </a:gridCol>
                <a:gridCol w="1477754">
                  <a:extLst>
                    <a:ext uri="{9D8B030D-6E8A-4147-A177-3AD203B41FA5}">
                      <a16:colId xmlns:a16="http://schemas.microsoft.com/office/drawing/2014/main" val="1436459502"/>
                    </a:ext>
                  </a:extLst>
                </a:gridCol>
                <a:gridCol w="1477754">
                  <a:extLst>
                    <a:ext uri="{9D8B030D-6E8A-4147-A177-3AD203B41FA5}">
                      <a16:colId xmlns:a16="http://schemas.microsoft.com/office/drawing/2014/main" val="3476367995"/>
                    </a:ext>
                  </a:extLst>
                </a:gridCol>
                <a:gridCol w="1477754">
                  <a:extLst>
                    <a:ext uri="{9D8B030D-6E8A-4147-A177-3AD203B41FA5}">
                      <a16:colId xmlns:a16="http://schemas.microsoft.com/office/drawing/2014/main" val="613324045"/>
                    </a:ext>
                  </a:extLst>
                </a:gridCol>
                <a:gridCol w="1477754">
                  <a:extLst>
                    <a:ext uri="{9D8B030D-6E8A-4147-A177-3AD203B41FA5}">
                      <a16:colId xmlns:a16="http://schemas.microsoft.com/office/drawing/2014/main" val="3410805849"/>
                    </a:ext>
                  </a:extLst>
                </a:gridCol>
              </a:tblGrid>
              <a:tr h="540840">
                <a:tc>
                  <a:txBody>
                    <a:bodyPr/>
                    <a:lstStyle/>
                    <a:p>
                      <a:pPr algn="l" fontAlgn="b"/>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1980</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1990</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2000</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2010</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2020</a:t>
                      </a:r>
                      <a:endParaRPr lang="en-US" sz="3200" b="0" i="0" u="none" strike="noStrike">
                        <a:solidFill>
                          <a:srgbClr val="000000"/>
                        </a:solidFill>
                        <a:effectLst/>
                        <a:latin typeface="Calibri" panose="020F0502020204030204" pitchFamily="34" charset="0"/>
                      </a:endParaRPr>
                    </a:p>
                  </a:txBody>
                  <a:tcPr marL="12409" marR="12409" marT="12409" marB="0" anchor="b"/>
                </a:tc>
                <a:extLst>
                  <a:ext uri="{0D108BD9-81ED-4DB2-BD59-A6C34878D82A}">
                    <a16:rowId xmlns:a16="http://schemas.microsoft.com/office/drawing/2014/main" val="2303415866"/>
                  </a:ext>
                </a:extLst>
              </a:tr>
              <a:tr h="1033444">
                <a:tc>
                  <a:txBody>
                    <a:bodyPr/>
                    <a:lstStyle/>
                    <a:p>
                      <a:pPr algn="l" fontAlgn="b"/>
                      <a:r>
                        <a:rPr lang="en-US" sz="3200" u="none" strike="noStrike">
                          <a:effectLst/>
                        </a:rPr>
                        <a:t>Natural Resources</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12.3%</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6.7%</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5.3%</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3.7%</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3.0%</a:t>
                      </a:r>
                      <a:endParaRPr lang="en-US" sz="3200" b="0" i="0" u="none" strike="noStrike">
                        <a:solidFill>
                          <a:srgbClr val="000000"/>
                        </a:solidFill>
                        <a:effectLst/>
                        <a:latin typeface="Calibri" panose="020F0502020204030204" pitchFamily="34" charset="0"/>
                      </a:endParaRPr>
                    </a:p>
                  </a:txBody>
                  <a:tcPr marL="12409" marR="12409" marT="12409" marB="0" anchor="b"/>
                </a:tc>
                <a:extLst>
                  <a:ext uri="{0D108BD9-81ED-4DB2-BD59-A6C34878D82A}">
                    <a16:rowId xmlns:a16="http://schemas.microsoft.com/office/drawing/2014/main" val="2330403540"/>
                  </a:ext>
                </a:extLst>
              </a:tr>
              <a:tr h="540840">
                <a:tc>
                  <a:txBody>
                    <a:bodyPr/>
                    <a:lstStyle/>
                    <a:p>
                      <a:pPr algn="l" fontAlgn="b"/>
                      <a:r>
                        <a:rPr lang="en-US" sz="3200" u="none" strike="noStrike">
                          <a:effectLst/>
                        </a:rPr>
                        <a:t>Manufacturing</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13.3%</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12.4%</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10.3%</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8.6%</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8.4%</a:t>
                      </a:r>
                      <a:endParaRPr lang="en-US" sz="3200" b="0" i="0" u="none" strike="noStrike">
                        <a:solidFill>
                          <a:srgbClr val="000000"/>
                        </a:solidFill>
                        <a:effectLst/>
                        <a:latin typeface="Calibri" panose="020F0502020204030204" pitchFamily="34" charset="0"/>
                      </a:endParaRPr>
                    </a:p>
                  </a:txBody>
                  <a:tcPr marL="12409" marR="12409" marT="12409" marB="0" anchor="b"/>
                </a:tc>
                <a:extLst>
                  <a:ext uri="{0D108BD9-81ED-4DB2-BD59-A6C34878D82A}">
                    <a16:rowId xmlns:a16="http://schemas.microsoft.com/office/drawing/2014/main" val="64782420"/>
                  </a:ext>
                </a:extLst>
              </a:tr>
              <a:tr h="540840">
                <a:tc gridSpan="2">
                  <a:txBody>
                    <a:bodyPr/>
                    <a:lstStyle/>
                    <a:p>
                      <a:pPr algn="l" fontAlgn="b"/>
                      <a:r>
                        <a:rPr lang="en-US" sz="3200" u="none" strike="noStrike">
                          <a:effectLst/>
                        </a:rPr>
                        <a:t>Tourism-Related</a:t>
                      </a:r>
                      <a:endParaRPr lang="en-US" sz="3200" b="0" i="0" u="none" strike="noStrike">
                        <a:solidFill>
                          <a:srgbClr val="000000"/>
                        </a:solidFill>
                        <a:effectLst/>
                        <a:latin typeface="Calibri" panose="020F0502020204030204" pitchFamily="34" charset="0"/>
                      </a:endParaRPr>
                    </a:p>
                  </a:txBody>
                  <a:tcPr marL="12409" marR="12409" marT="12409" marB="0" anchor="b"/>
                </a:tc>
                <a:tc hMerge="1">
                  <a:txBody>
                    <a:bodyPr/>
                    <a:lstStyle/>
                    <a:p>
                      <a:endParaRPr lang="en-US"/>
                    </a:p>
                  </a:txBody>
                  <a:tcPr/>
                </a:tc>
                <a:tc>
                  <a:txBody>
                    <a:bodyPr/>
                    <a:lstStyle/>
                    <a:p>
                      <a:pPr algn="l" fontAlgn="b"/>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10.4%</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10.8%</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10.4%</a:t>
                      </a:r>
                      <a:endParaRPr lang="en-US" sz="3200" b="0" i="0" u="none" strike="noStrike">
                        <a:solidFill>
                          <a:srgbClr val="000000"/>
                        </a:solidFill>
                        <a:effectLst/>
                        <a:latin typeface="Calibri" panose="020F0502020204030204" pitchFamily="34" charset="0"/>
                      </a:endParaRPr>
                    </a:p>
                  </a:txBody>
                  <a:tcPr marL="12409" marR="12409" marT="12409" marB="0" anchor="b"/>
                </a:tc>
                <a:extLst>
                  <a:ext uri="{0D108BD9-81ED-4DB2-BD59-A6C34878D82A}">
                    <a16:rowId xmlns:a16="http://schemas.microsoft.com/office/drawing/2014/main" val="1529976838"/>
                  </a:ext>
                </a:extLst>
              </a:tr>
              <a:tr h="1033444">
                <a:tc>
                  <a:txBody>
                    <a:bodyPr/>
                    <a:lstStyle/>
                    <a:p>
                      <a:pPr algn="l" fontAlgn="b"/>
                      <a:r>
                        <a:rPr lang="en-US" sz="3200" u="none" strike="noStrike">
                          <a:effectLst/>
                        </a:rPr>
                        <a:t>Health Care &amp; Edu.</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19.0%</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20.9%</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24.4%</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28.3%</a:t>
                      </a:r>
                      <a:endParaRPr lang="en-US" sz="3200" b="0" i="0" u="none" strike="noStrike">
                        <a:solidFill>
                          <a:srgbClr val="000000"/>
                        </a:solidFill>
                        <a:effectLst/>
                        <a:latin typeface="Calibri" panose="020F0502020204030204" pitchFamily="34" charset="0"/>
                      </a:endParaRPr>
                    </a:p>
                  </a:txBody>
                  <a:tcPr marL="12409" marR="12409" marT="12409" marB="0" anchor="b"/>
                </a:tc>
                <a:tc>
                  <a:txBody>
                    <a:bodyPr/>
                    <a:lstStyle/>
                    <a:p>
                      <a:pPr algn="r" fontAlgn="b"/>
                      <a:r>
                        <a:rPr lang="en-US" sz="3200" u="none" strike="noStrike">
                          <a:effectLst/>
                        </a:rPr>
                        <a:t>29.0%</a:t>
                      </a:r>
                      <a:endParaRPr lang="en-US" sz="3200" b="0" i="0" u="none" strike="noStrike">
                        <a:solidFill>
                          <a:srgbClr val="000000"/>
                        </a:solidFill>
                        <a:effectLst/>
                        <a:latin typeface="Calibri" panose="020F0502020204030204" pitchFamily="34" charset="0"/>
                      </a:endParaRPr>
                    </a:p>
                  </a:txBody>
                  <a:tcPr marL="12409" marR="12409" marT="12409" marB="0" anchor="b"/>
                </a:tc>
                <a:extLst>
                  <a:ext uri="{0D108BD9-81ED-4DB2-BD59-A6C34878D82A}">
                    <a16:rowId xmlns:a16="http://schemas.microsoft.com/office/drawing/2014/main" val="4095315626"/>
                  </a:ext>
                </a:extLst>
              </a:tr>
            </a:tbl>
          </a:graphicData>
        </a:graphic>
      </p:graphicFrame>
      <p:sp>
        <p:nvSpPr>
          <p:cNvPr id="8" name="TextBox 7">
            <a:extLst>
              <a:ext uri="{FF2B5EF4-FFF2-40B4-BE49-F238E27FC236}">
                <a16:creationId xmlns:a16="http://schemas.microsoft.com/office/drawing/2014/main" id="{83805B27-1ED8-7D84-FD0A-7A54F8F5237A}"/>
              </a:ext>
            </a:extLst>
          </p:cNvPr>
          <p:cNvSpPr txBox="1"/>
          <p:nvPr/>
        </p:nvSpPr>
        <p:spPr>
          <a:xfrm>
            <a:off x="644056" y="6378632"/>
            <a:ext cx="3717813" cy="369332"/>
          </a:xfrm>
          <a:prstGeom prst="rect">
            <a:avLst/>
          </a:prstGeom>
          <a:noFill/>
        </p:spPr>
        <p:txBody>
          <a:bodyPr wrap="none" rtlCol="0">
            <a:spAutoFit/>
          </a:bodyPr>
          <a:lstStyle/>
          <a:p>
            <a:r>
              <a:rPr lang="en-US" i="1" dirty="0"/>
              <a:t>Source: US Census Bureau, 1980-2020</a:t>
            </a:r>
          </a:p>
        </p:txBody>
      </p:sp>
    </p:spTree>
    <p:extLst>
      <p:ext uri="{BB962C8B-B14F-4D97-AF65-F5344CB8AC3E}">
        <p14:creationId xmlns:p14="http://schemas.microsoft.com/office/powerpoint/2010/main" val="415899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4F7FD6-B0F3-E311-EA96-50B53F654A05}"/>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a:solidFill>
                  <a:srgbClr val="FFFFFF"/>
                </a:solidFill>
                <a:latin typeface="+mj-lt"/>
                <a:ea typeface="+mj-ea"/>
                <a:cs typeface="+mj-cs"/>
              </a:rPr>
              <a:t>NE MN Economic Base Analysis, 2021-2022</a:t>
            </a:r>
          </a:p>
        </p:txBody>
      </p:sp>
      <p:graphicFrame>
        <p:nvGraphicFramePr>
          <p:cNvPr id="4" name="Content Placeholder 3">
            <a:extLst>
              <a:ext uri="{FF2B5EF4-FFF2-40B4-BE49-F238E27FC236}">
                <a16:creationId xmlns:a16="http://schemas.microsoft.com/office/drawing/2014/main" id="{ABA81101-9D4D-B80C-FB45-1C5CEB0B3829}"/>
              </a:ext>
            </a:extLst>
          </p:cNvPr>
          <p:cNvGraphicFramePr>
            <a:graphicFrameLocks noGrp="1"/>
          </p:cNvGraphicFramePr>
          <p:nvPr>
            <p:ph idx="1"/>
            <p:extLst>
              <p:ext uri="{D42A27DB-BD31-4B8C-83A1-F6EECF244321}">
                <p14:modId xmlns:p14="http://schemas.microsoft.com/office/powerpoint/2010/main" val="1250371667"/>
              </p:ext>
            </p:extLst>
          </p:nvPr>
        </p:nvGraphicFramePr>
        <p:xfrm>
          <a:off x="644056" y="3140748"/>
          <a:ext cx="10927831" cy="2639868"/>
        </p:xfrm>
        <a:graphic>
          <a:graphicData uri="http://schemas.openxmlformats.org/drawingml/2006/table">
            <a:tbl>
              <a:tblPr firstRow="1" bandRow="1">
                <a:tableStyleId>{5C22544A-7EE6-4342-B048-85BDC9FD1C3A}</a:tableStyleId>
              </a:tblPr>
              <a:tblGrid>
                <a:gridCol w="4370949">
                  <a:extLst>
                    <a:ext uri="{9D8B030D-6E8A-4147-A177-3AD203B41FA5}">
                      <a16:colId xmlns:a16="http://schemas.microsoft.com/office/drawing/2014/main" val="3765933662"/>
                    </a:ext>
                  </a:extLst>
                </a:gridCol>
                <a:gridCol w="1334864">
                  <a:extLst>
                    <a:ext uri="{9D8B030D-6E8A-4147-A177-3AD203B41FA5}">
                      <a16:colId xmlns:a16="http://schemas.microsoft.com/office/drawing/2014/main" val="3925352379"/>
                    </a:ext>
                  </a:extLst>
                </a:gridCol>
                <a:gridCol w="3887154">
                  <a:extLst>
                    <a:ext uri="{9D8B030D-6E8A-4147-A177-3AD203B41FA5}">
                      <a16:colId xmlns:a16="http://schemas.microsoft.com/office/drawing/2014/main" val="2025353191"/>
                    </a:ext>
                  </a:extLst>
                </a:gridCol>
                <a:gridCol w="1334864">
                  <a:extLst>
                    <a:ext uri="{9D8B030D-6E8A-4147-A177-3AD203B41FA5}">
                      <a16:colId xmlns:a16="http://schemas.microsoft.com/office/drawing/2014/main" val="3792969290"/>
                    </a:ext>
                  </a:extLst>
                </a:gridCol>
              </a:tblGrid>
              <a:tr h="377124">
                <a:tc gridSpan="2">
                  <a:txBody>
                    <a:bodyPr/>
                    <a:lstStyle/>
                    <a:p>
                      <a:pPr algn="ctr" fontAlgn="b"/>
                      <a:r>
                        <a:rPr lang="en-US" sz="2200" u="none" strike="noStrike">
                          <a:effectLst/>
                        </a:rPr>
                        <a:t>Transforming</a:t>
                      </a:r>
                      <a:endParaRPr lang="en-US" sz="2200" b="1" i="0" u="none" strike="noStrike">
                        <a:solidFill>
                          <a:srgbClr val="000000"/>
                        </a:solidFill>
                        <a:effectLst/>
                        <a:latin typeface="Calibri" panose="020F0502020204030204" pitchFamily="34" charset="0"/>
                      </a:endParaRPr>
                    </a:p>
                  </a:txBody>
                  <a:tcPr marL="8407" marR="8407" marT="8407" marB="0" anchor="b"/>
                </a:tc>
                <a:tc hMerge="1">
                  <a:txBody>
                    <a:bodyPr/>
                    <a:lstStyle/>
                    <a:p>
                      <a:endParaRPr lang="en-US"/>
                    </a:p>
                  </a:txBody>
                  <a:tcPr/>
                </a:tc>
                <a:tc gridSpan="2">
                  <a:txBody>
                    <a:bodyPr/>
                    <a:lstStyle/>
                    <a:p>
                      <a:pPr algn="ctr" fontAlgn="b"/>
                      <a:r>
                        <a:rPr lang="en-US" sz="2200" u="none" strike="noStrike">
                          <a:effectLst/>
                        </a:rPr>
                        <a:t>Growing Base</a:t>
                      </a:r>
                      <a:endParaRPr lang="en-US" sz="2200" b="1" i="0" u="none" strike="noStrike">
                        <a:solidFill>
                          <a:srgbClr val="000000"/>
                        </a:solidFill>
                        <a:effectLst/>
                        <a:latin typeface="Calibri" panose="020F0502020204030204" pitchFamily="34" charset="0"/>
                      </a:endParaRPr>
                    </a:p>
                  </a:txBody>
                  <a:tcPr marL="8407" marR="8407" marT="8407" marB="0" anchor="b"/>
                </a:tc>
                <a:tc hMerge="1">
                  <a:txBody>
                    <a:bodyPr/>
                    <a:lstStyle/>
                    <a:p>
                      <a:endParaRPr lang="en-US"/>
                    </a:p>
                  </a:txBody>
                  <a:tcPr/>
                </a:tc>
                <a:extLst>
                  <a:ext uri="{0D108BD9-81ED-4DB2-BD59-A6C34878D82A}">
                    <a16:rowId xmlns:a16="http://schemas.microsoft.com/office/drawing/2014/main" val="2448992734"/>
                  </a:ext>
                </a:extLst>
              </a:tr>
              <a:tr h="377124">
                <a:tc>
                  <a:txBody>
                    <a:bodyPr/>
                    <a:lstStyle/>
                    <a:p>
                      <a:pPr algn="l" fontAlgn="b"/>
                      <a:r>
                        <a:rPr lang="en-US" sz="2200" u="none" strike="noStrike">
                          <a:effectLst/>
                        </a:rPr>
                        <a:t>Natural Resources &amp; Mining</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dirty="0">
                          <a:effectLst/>
                        </a:rPr>
                        <a:t>3.42</a:t>
                      </a:r>
                      <a:endParaRPr lang="en-US" sz="2200" b="0" i="0" u="none" strike="noStrike" dirty="0">
                        <a:solidFill>
                          <a:srgbClr val="000000"/>
                        </a:solidFill>
                        <a:effectLst/>
                        <a:latin typeface="Calibri" panose="020F0502020204030204" pitchFamily="34" charset="0"/>
                      </a:endParaRPr>
                    </a:p>
                  </a:txBody>
                  <a:tcPr marL="8407" marR="8407" marT="8407" marB="0" anchor="b"/>
                </a:tc>
                <a:tc>
                  <a:txBody>
                    <a:bodyPr/>
                    <a:lstStyle/>
                    <a:p>
                      <a:pPr algn="l" fontAlgn="b"/>
                      <a:r>
                        <a:rPr lang="en-US" sz="2200" u="none" strike="noStrike">
                          <a:effectLst/>
                        </a:rPr>
                        <a:t>Public Administration</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a:effectLst/>
                        </a:rPr>
                        <a:t>1.70</a:t>
                      </a:r>
                      <a:endParaRPr lang="en-US" sz="2200" b="0" i="0" u="none" strike="noStrike">
                        <a:solidFill>
                          <a:srgbClr val="000000"/>
                        </a:solidFill>
                        <a:effectLst/>
                        <a:latin typeface="Calibri" panose="020F0502020204030204" pitchFamily="34" charset="0"/>
                      </a:endParaRPr>
                    </a:p>
                  </a:txBody>
                  <a:tcPr marL="8407" marR="8407" marT="8407" marB="0" anchor="b"/>
                </a:tc>
                <a:extLst>
                  <a:ext uri="{0D108BD9-81ED-4DB2-BD59-A6C34878D82A}">
                    <a16:rowId xmlns:a16="http://schemas.microsoft.com/office/drawing/2014/main" val="325386750"/>
                  </a:ext>
                </a:extLst>
              </a:tr>
              <a:tr h="377124">
                <a:tc>
                  <a:txBody>
                    <a:bodyPr/>
                    <a:lstStyle/>
                    <a:p>
                      <a:pPr algn="l" fontAlgn="b"/>
                      <a:r>
                        <a:rPr lang="en-US" sz="2200" u="none" strike="noStrike">
                          <a:effectLst/>
                        </a:rPr>
                        <a:t>Education &amp; Health Services</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a:effectLst/>
                        </a:rPr>
                        <a:t>1.28</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l" fontAlgn="b"/>
                      <a:r>
                        <a:rPr lang="en-US" sz="2200" u="none" strike="noStrike">
                          <a:effectLst/>
                        </a:rPr>
                        <a:t>Leisure &amp; Hospitality</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a:effectLst/>
                        </a:rPr>
                        <a:t>1.42</a:t>
                      </a:r>
                      <a:endParaRPr lang="en-US" sz="2200" b="0" i="0" u="none" strike="noStrike">
                        <a:solidFill>
                          <a:srgbClr val="000000"/>
                        </a:solidFill>
                        <a:effectLst/>
                        <a:latin typeface="Calibri" panose="020F0502020204030204" pitchFamily="34" charset="0"/>
                      </a:endParaRPr>
                    </a:p>
                  </a:txBody>
                  <a:tcPr marL="8407" marR="8407" marT="8407" marB="0" anchor="b"/>
                </a:tc>
                <a:extLst>
                  <a:ext uri="{0D108BD9-81ED-4DB2-BD59-A6C34878D82A}">
                    <a16:rowId xmlns:a16="http://schemas.microsoft.com/office/drawing/2014/main" val="3927134936"/>
                  </a:ext>
                </a:extLst>
              </a:tr>
              <a:tr h="377124">
                <a:tc>
                  <a:txBody>
                    <a:bodyPr/>
                    <a:lstStyle/>
                    <a:p>
                      <a:pPr algn="l" fontAlgn="b"/>
                      <a:r>
                        <a:rPr lang="en-US" sz="2200" u="none" strike="noStrike">
                          <a:effectLst/>
                        </a:rPr>
                        <a:t>Construction</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a:effectLst/>
                        </a:rPr>
                        <a:t>1.04</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l" fontAlgn="b"/>
                      <a:r>
                        <a:rPr lang="en-US" sz="2200" u="none" strike="noStrike">
                          <a:effectLst/>
                        </a:rPr>
                        <a:t>Other Services</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a:effectLst/>
                        </a:rPr>
                        <a:t>1.09</a:t>
                      </a:r>
                      <a:endParaRPr lang="en-US" sz="2200" b="0" i="0" u="none" strike="noStrike">
                        <a:solidFill>
                          <a:srgbClr val="000000"/>
                        </a:solidFill>
                        <a:effectLst/>
                        <a:latin typeface="Calibri" panose="020F0502020204030204" pitchFamily="34" charset="0"/>
                      </a:endParaRPr>
                    </a:p>
                  </a:txBody>
                  <a:tcPr marL="8407" marR="8407" marT="8407" marB="0" anchor="b"/>
                </a:tc>
                <a:extLst>
                  <a:ext uri="{0D108BD9-81ED-4DB2-BD59-A6C34878D82A}">
                    <a16:rowId xmlns:a16="http://schemas.microsoft.com/office/drawing/2014/main" val="2638066140"/>
                  </a:ext>
                </a:extLst>
              </a:tr>
              <a:tr h="377124">
                <a:tc gridSpan="2">
                  <a:txBody>
                    <a:bodyPr/>
                    <a:lstStyle/>
                    <a:p>
                      <a:pPr algn="ctr" fontAlgn="b"/>
                      <a:r>
                        <a:rPr lang="en-US" sz="2200" b="1" u="none" strike="noStrike">
                          <a:effectLst/>
                        </a:rPr>
                        <a:t>Declining</a:t>
                      </a:r>
                      <a:endParaRPr lang="en-US" sz="2200" b="1" i="0" u="none" strike="noStrike">
                        <a:solidFill>
                          <a:srgbClr val="000000"/>
                        </a:solidFill>
                        <a:effectLst/>
                        <a:latin typeface="Calibri" panose="020F0502020204030204" pitchFamily="34" charset="0"/>
                      </a:endParaRPr>
                    </a:p>
                  </a:txBody>
                  <a:tcPr marL="8407" marR="8407" marT="8407" marB="0" anchor="b"/>
                </a:tc>
                <a:tc hMerge="1">
                  <a:txBody>
                    <a:bodyPr/>
                    <a:lstStyle/>
                    <a:p>
                      <a:endParaRPr lang="en-US"/>
                    </a:p>
                  </a:txBody>
                  <a:tcPr/>
                </a:tc>
                <a:tc gridSpan="2">
                  <a:txBody>
                    <a:bodyPr/>
                    <a:lstStyle/>
                    <a:p>
                      <a:pPr algn="ctr" fontAlgn="b"/>
                      <a:r>
                        <a:rPr lang="en-US" sz="2200" b="1" u="none" strike="noStrike">
                          <a:effectLst/>
                        </a:rPr>
                        <a:t>Emerging</a:t>
                      </a:r>
                      <a:endParaRPr lang="en-US" sz="2200" b="1" i="0" u="none" strike="noStrike">
                        <a:solidFill>
                          <a:srgbClr val="000000"/>
                        </a:solidFill>
                        <a:effectLst/>
                        <a:latin typeface="Calibri" panose="020F0502020204030204" pitchFamily="34" charset="0"/>
                      </a:endParaRPr>
                    </a:p>
                  </a:txBody>
                  <a:tcPr marL="8407" marR="8407" marT="8407" marB="0" anchor="b"/>
                </a:tc>
                <a:tc hMerge="1">
                  <a:txBody>
                    <a:bodyPr/>
                    <a:lstStyle/>
                    <a:p>
                      <a:endParaRPr lang="en-US"/>
                    </a:p>
                  </a:txBody>
                  <a:tcPr/>
                </a:tc>
                <a:extLst>
                  <a:ext uri="{0D108BD9-81ED-4DB2-BD59-A6C34878D82A}">
                    <a16:rowId xmlns:a16="http://schemas.microsoft.com/office/drawing/2014/main" val="2392363880"/>
                  </a:ext>
                </a:extLst>
              </a:tr>
              <a:tr h="377124">
                <a:tc>
                  <a:txBody>
                    <a:bodyPr/>
                    <a:lstStyle/>
                    <a:p>
                      <a:pPr algn="l" fontAlgn="b"/>
                      <a:r>
                        <a:rPr lang="en-US" sz="2200" u="none" strike="noStrike">
                          <a:effectLst/>
                        </a:rPr>
                        <a:t>Financial Activities</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a:effectLst/>
                        </a:rPr>
                        <a:t>0.58</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l" fontAlgn="b"/>
                      <a:r>
                        <a:rPr lang="en-US" sz="2200" u="none" strike="noStrike">
                          <a:effectLst/>
                        </a:rPr>
                        <a:t>Trade, Transp. &amp; Utilities</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a:effectLst/>
                        </a:rPr>
                        <a:t>0.95</a:t>
                      </a:r>
                      <a:endParaRPr lang="en-US" sz="2200" b="0" i="0" u="none" strike="noStrike">
                        <a:solidFill>
                          <a:srgbClr val="000000"/>
                        </a:solidFill>
                        <a:effectLst/>
                        <a:latin typeface="Calibri" panose="020F0502020204030204" pitchFamily="34" charset="0"/>
                      </a:endParaRPr>
                    </a:p>
                  </a:txBody>
                  <a:tcPr marL="8407" marR="8407" marT="8407" marB="0" anchor="b"/>
                </a:tc>
                <a:extLst>
                  <a:ext uri="{0D108BD9-81ED-4DB2-BD59-A6C34878D82A}">
                    <a16:rowId xmlns:a16="http://schemas.microsoft.com/office/drawing/2014/main" val="4272778277"/>
                  </a:ext>
                </a:extLst>
              </a:tr>
              <a:tr h="377124">
                <a:tc>
                  <a:txBody>
                    <a:bodyPr/>
                    <a:lstStyle/>
                    <a:p>
                      <a:pPr algn="l" fontAlgn="b"/>
                      <a:r>
                        <a:rPr lang="en-US" sz="2200" u="none" strike="noStrike">
                          <a:effectLst/>
                        </a:rPr>
                        <a:t>Professional &amp; Bus Services</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a:effectLst/>
                        </a:rPr>
                        <a:t>0.45</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l" fontAlgn="b"/>
                      <a:r>
                        <a:rPr lang="en-US" sz="2200" u="none" strike="noStrike">
                          <a:effectLst/>
                        </a:rPr>
                        <a:t>Manufacturing</a:t>
                      </a:r>
                      <a:endParaRPr lang="en-US" sz="2200" b="0" i="0" u="none" strike="noStrike">
                        <a:solidFill>
                          <a:srgbClr val="000000"/>
                        </a:solidFill>
                        <a:effectLst/>
                        <a:latin typeface="Calibri" panose="020F0502020204030204" pitchFamily="34" charset="0"/>
                      </a:endParaRPr>
                    </a:p>
                  </a:txBody>
                  <a:tcPr marL="8407" marR="8407" marT="8407" marB="0" anchor="b"/>
                </a:tc>
                <a:tc>
                  <a:txBody>
                    <a:bodyPr/>
                    <a:lstStyle/>
                    <a:p>
                      <a:pPr algn="r" fontAlgn="b"/>
                      <a:r>
                        <a:rPr lang="en-US" sz="2200" u="none" strike="noStrike" dirty="0">
                          <a:effectLst/>
                        </a:rPr>
                        <a:t>0.55</a:t>
                      </a:r>
                      <a:endParaRPr lang="en-US" sz="2200" b="0" i="0" u="none" strike="noStrike" dirty="0">
                        <a:solidFill>
                          <a:srgbClr val="000000"/>
                        </a:solidFill>
                        <a:effectLst/>
                        <a:latin typeface="Calibri" panose="020F0502020204030204" pitchFamily="34" charset="0"/>
                      </a:endParaRPr>
                    </a:p>
                  </a:txBody>
                  <a:tcPr marL="8407" marR="8407" marT="8407" marB="0" anchor="b"/>
                </a:tc>
                <a:extLst>
                  <a:ext uri="{0D108BD9-81ED-4DB2-BD59-A6C34878D82A}">
                    <a16:rowId xmlns:a16="http://schemas.microsoft.com/office/drawing/2014/main" val="3136819389"/>
                  </a:ext>
                </a:extLst>
              </a:tr>
            </a:tbl>
          </a:graphicData>
        </a:graphic>
      </p:graphicFrame>
      <p:sp>
        <p:nvSpPr>
          <p:cNvPr id="10" name="TextBox 9">
            <a:extLst>
              <a:ext uri="{FF2B5EF4-FFF2-40B4-BE49-F238E27FC236}">
                <a16:creationId xmlns:a16="http://schemas.microsoft.com/office/drawing/2014/main" id="{4E2C96EE-26F7-D649-BAF0-A7BA89EDFF6E}"/>
              </a:ext>
            </a:extLst>
          </p:cNvPr>
          <p:cNvSpPr txBox="1"/>
          <p:nvPr/>
        </p:nvSpPr>
        <p:spPr>
          <a:xfrm>
            <a:off x="644056" y="6378632"/>
            <a:ext cx="3969676" cy="369332"/>
          </a:xfrm>
          <a:prstGeom prst="rect">
            <a:avLst/>
          </a:prstGeom>
          <a:noFill/>
        </p:spPr>
        <p:txBody>
          <a:bodyPr wrap="none" rtlCol="0">
            <a:spAutoFit/>
          </a:bodyPr>
          <a:lstStyle/>
          <a:p>
            <a:r>
              <a:rPr lang="en-US" i="1" dirty="0"/>
              <a:t>Source: MN DEED QCEW, 2011 and 2021</a:t>
            </a:r>
          </a:p>
        </p:txBody>
      </p:sp>
    </p:spTree>
    <p:extLst>
      <p:ext uri="{BB962C8B-B14F-4D97-AF65-F5344CB8AC3E}">
        <p14:creationId xmlns:p14="http://schemas.microsoft.com/office/powerpoint/2010/main" val="1974576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C1F0DC-6FB7-4F99-9C9C-D1546D147D29}"/>
              </a:ext>
            </a:extLst>
          </p:cNvPr>
          <p:cNvSpPr>
            <a:spLocks noGrp="1"/>
          </p:cNvSpPr>
          <p:nvPr>
            <p:ph type="title"/>
          </p:nvPr>
        </p:nvSpPr>
        <p:spPr>
          <a:xfrm>
            <a:off x="6600264" y="556994"/>
            <a:ext cx="4753535" cy="1672499"/>
          </a:xfrm>
        </p:spPr>
        <p:txBody>
          <a:bodyPr>
            <a:normAutofit/>
          </a:bodyPr>
          <a:lstStyle/>
          <a:p>
            <a:r>
              <a:rPr lang="en-US" sz="3700"/>
              <a:t>Our Northeast Minnesota Stories</a:t>
            </a:r>
            <a:br>
              <a:rPr lang="en-US" sz="3700"/>
            </a:br>
            <a:endParaRPr lang="en-US" sz="3700"/>
          </a:p>
        </p:txBody>
      </p:sp>
      <p:pic>
        <p:nvPicPr>
          <p:cNvPr id="7" name="Picture 6">
            <a:extLst>
              <a:ext uri="{FF2B5EF4-FFF2-40B4-BE49-F238E27FC236}">
                <a16:creationId xmlns:a16="http://schemas.microsoft.com/office/drawing/2014/main" id="{F893449C-170A-9A55-B9D8-A3B16979FA9C}"/>
              </a:ext>
            </a:extLst>
          </p:cNvPr>
          <p:cNvPicPr>
            <a:picLocks noChangeAspect="1"/>
          </p:cNvPicPr>
          <p:nvPr/>
        </p:nvPicPr>
        <p:blipFill rotWithShape="1">
          <a:blip r:embed="rId3"/>
          <a:srcRect t="1124"/>
          <a:stretch/>
        </p:blipFill>
        <p:spPr>
          <a:xfrm>
            <a:off x="-4642" y="10"/>
            <a:ext cx="3006061" cy="3339639"/>
          </a:xfrm>
          <a:prstGeom prst="rect">
            <a:avLst/>
          </a:prstGeom>
        </p:spPr>
      </p:pic>
      <p:pic>
        <p:nvPicPr>
          <p:cNvPr id="5" name="Picture 4" descr="A person wearing sunglasses&#10;&#10;Description automatically generated with low confidence">
            <a:extLst>
              <a:ext uri="{FF2B5EF4-FFF2-40B4-BE49-F238E27FC236}">
                <a16:creationId xmlns:a16="http://schemas.microsoft.com/office/drawing/2014/main" id="{DDD8C09C-55F6-584C-6682-3F81963CBC5C}"/>
              </a:ext>
            </a:extLst>
          </p:cNvPr>
          <p:cNvPicPr>
            <a:picLocks noChangeAspect="1"/>
          </p:cNvPicPr>
          <p:nvPr/>
        </p:nvPicPr>
        <p:blipFill rotWithShape="1">
          <a:blip r:embed="rId4">
            <a:extLst>
              <a:ext uri="{28A0092B-C50C-407E-A947-70E740481C1C}">
                <a14:useLocalDpi xmlns:a14="http://schemas.microsoft.com/office/drawing/2010/main" val="0"/>
              </a:ext>
            </a:extLst>
          </a:blip>
          <a:srcRect l="10039" r="22788" b="-1"/>
          <a:stretch/>
        </p:blipFill>
        <p:spPr>
          <a:xfrm>
            <a:off x="3198068" y="10"/>
            <a:ext cx="2991088" cy="3339639"/>
          </a:xfrm>
          <a:prstGeom prst="rect">
            <a:avLst/>
          </a:prstGeom>
        </p:spPr>
      </p:pic>
      <p:pic>
        <p:nvPicPr>
          <p:cNvPr id="9218" name="7509B606-216D-4250-920C-D2ACBF97886E" descr="IMG_6569.jpg">
            <a:extLst>
              <a:ext uri="{FF2B5EF4-FFF2-40B4-BE49-F238E27FC236}">
                <a16:creationId xmlns:a16="http://schemas.microsoft.com/office/drawing/2014/main" id="{DD4B0175-6714-D005-4CD1-A70CAA6455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028" r="1" b="10026"/>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4AF313C-B5B4-4AF8-B718-CA5C885BFC4C}"/>
              </a:ext>
            </a:extLst>
          </p:cNvPr>
          <p:cNvSpPr>
            <a:spLocks noGrp="1"/>
          </p:cNvSpPr>
          <p:nvPr>
            <p:ph idx="1"/>
          </p:nvPr>
        </p:nvSpPr>
        <p:spPr>
          <a:xfrm>
            <a:off x="6600265" y="2413645"/>
            <a:ext cx="4753534" cy="3694734"/>
          </a:xfrm>
        </p:spPr>
        <p:txBody>
          <a:bodyPr>
            <a:normAutofit/>
          </a:bodyPr>
          <a:lstStyle/>
          <a:p>
            <a:endParaRPr lang="en-US" sz="2000" dirty="0"/>
          </a:p>
          <a:p>
            <a:pPr marL="0" indent="0">
              <a:buNone/>
            </a:pPr>
            <a:r>
              <a:rPr lang="en-US" sz="2400" dirty="0"/>
              <a:t>Arik Forsman, Regional Development Lead, Minnesota Power</a:t>
            </a:r>
          </a:p>
          <a:p>
            <a:pPr marL="0" indent="0">
              <a:buNone/>
            </a:pPr>
            <a:r>
              <a:rPr lang="en-US" sz="2400" dirty="0"/>
              <a:t>Whitney </a:t>
            </a:r>
            <a:r>
              <a:rPr lang="en-US" sz="2400" dirty="0" err="1"/>
              <a:t>Ridlon</a:t>
            </a:r>
            <a:r>
              <a:rPr lang="en-US" sz="2400" dirty="0"/>
              <a:t>, Community Development Representative, Dept. of Iron Range Resources &amp; Rehabilitation</a:t>
            </a:r>
          </a:p>
          <a:p>
            <a:pPr marL="0" indent="0">
              <a:buNone/>
            </a:pPr>
            <a:r>
              <a:rPr lang="en-US" sz="2400" dirty="0"/>
              <a:t>Karl Schuettler, Research Director &amp; Senior Consultant, Northspan</a:t>
            </a:r>
          </a:p>
        </p:txBody>
      </p:sp>
    </p:spTree>
    <p:extLst>
      <p:ext uri="{BB962C8B-B14F-4D97-AF65-F5344CB8AC3E}">
        <p14:creationId xmlns:p14="http://schemas.microsoft.com/office/powerpoint/2010/main" val="126734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CC6CBF3-07E5-99C8-FCFE-DE9951C3529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Wages by Industry, 2020</a:t>
            </a:r>
          </a:p>
        </p:txBody>
      </p:sp>
      <p:pic>
        <p:nvPicPr>
          <p:cNvPr id="5" name="Content Placeholder 4" descr="Table&#10;&#10;Description automatically generated">
            <a:extLst>
              <a:ext uri="{FF2B5EF4-FFF2-40B4-BE49-F238E27FC236}">
                <a16:creationId xmlns:a16="http://schemas.microsoft.com/office/drawing/2014/main" id="{15E30B6B-BCF1-1E24-DEC0-839A49E441CF}"/>
              </a:ext>
            </a:extLst>
          </p:cNvPr>
          <p:cNvPicPr>
            <a:picLocks noGrp="1" noChangeAspect="1"/>
          </p:cNvPicPr>
          <p:nvPr>
            <p:ph idx="1"/>
          </p:nvPr>
        </p:nvPicPr>
        <p:blipFill>
          <a:blip r:embed="rId2"/>
          <a:stretch>
            <a:fillRect/>
          </a:stretch>
        </p:blipFill>
        <p:spPr>
          <a:xfrm>
            <a:off x="4787446" y="467208"/>
            <a:ext cx="6655711" cy="5923584"/>
          </a:xfrm>
          <a:prstGeom prst="rect">
            <a:avLst/>
          </a:prstGeom>
        </p:spPr>
      </p:pic>
      <p:sp>
        <p:nvSpPr>
          <p:cNvPr id="11" name="Rectangle: Rounded Corners 10">
            <a:extLst>
              <a:ext uri="{FF2B5EF4-FFF2-40B4-BE49-F238E27FC236}">
                <a16:creationId xmlns:a16="http://schemas.microsoft.com/office/drawing/2014/main" id="{2E42A979-9034-ACC6-8D7E-1901437D8BED}"/>
              </a:ext>
            </a:extLst>
          </p:cNvPr>
          <p:cNvSpPr/>
          <p:nvPr/>
        </p:nvSpPr>
        <p:spPr>
          <a:xfrm>
            <a:off x="10561808" y="5222498"/>
            <a:ext cx="877981" cy="26440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8579300-FE8D-5934-8A4C-26A5431B5179}"/>
              </a:ext>
            </a:extLst>
          </p:cNvPr>
          <p:cNvSpPr/>
          <p:nvPr/>
        </p:nvSpPr>
        <p:spPr>
          <a:xfrm>
            <a:off x="10561807" y="2278591"/>
            <a:ext cx="877981" cy="264405"/>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F464B6C-371A-8C38-B6AF-604A75E8097A}"/>
              </a:ext>
            </a:extLst>
          </p:cNvPr>
          <p:cNvSpPr/>
          <p:nvPr/>
        </p:nvSpPr>
        <p:spPr>
          <a:xfrm>
            <a:off x="10561806" y="4768481"/>
            <a:ext cx="877981" cy="264405"/>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46537A6-72DD-921A-6C3A-76BF87FFC8B0}"/>
              </a:ext>
            </a:extLst>
          </p:cNvPr>
          <p:cNvSpPr/>
          <p:nvPr/>
        </p:nvSpPr>
        <p:spPr>
          <a:xfrm>
            <a:off x="10555068" y="3635605"/>
            <a:ext cx="877981" cy="264405"/>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A358AC2-8B42-C3DA-D4F3-3C4E29B0AC14}"/>
              </a:ext>
            </a:extLst>
          </p:cNvPr>
          <p:cNvSpPr/>
          <p:nvPr/>
        </p:nvSpPr>
        <p:spPr>
          <a:xfrm>
            <a:off x="10561806" y="1826648"/>
            <a:ext cx="877981" cy="26440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36C38191-0C9A-2D15-FC21-CC0675047056}"/>
              </a:ext>
            </a:extLst>
          </p:cNvPr>
          <p:cNvSpPr/>
          <p:nvPr/>
        </p:nvSpPr>
        <p:spPr>
          <a:xfrm>
            <a:off x="10555067" y="4071883"/>
            <a:ext cx="877981" cy="26440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8D532C2-D338-6707-3524-C21B381FC2E6}"/>
              </a:ext>
            </a:extLst>
          </p:cNvPr>
          <p:cNvSpPr/>
          <p:nvPr/>
        </p:nvSpPr>
        <p:spPr>
          <a:xfrm>
            <a:off x="10555066" y="2708358"/>
            <a:ext cx="877981" cy="26440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ED39ED8-F71D-12E6-D88D-627342907A2C}"/>
              </a:ext>
            </a:extLst>
          </p:cNvPr>
          <p:cNvSpPr/>
          <p:nvPr/>
        </p:nvSpPr>
        <p:spPr>
          <a:xfrm>
            <a:off x="10561805" y="2951991"/>
            <a:ext cx="877981" cy="26440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430A0374-F328-072A-D4D0-0CED8F8E5EC6}"/>
              </a:ext>
            </a:extLst>
          </p:cNvPr>
          <p:cNvSpPr/>
          <p:nvPr/>
        </p:nvSpPr>
        <p:spPr>
          <a:xfrm>
            <a:off x="10544958" y="4305486"/>
            <a:ext cx="877981" cy="26440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E6E4174-C9E2-DC9E-C61E-E4F509251D15}"/>
              </a:ext>
            </a:extLst>
          </p:cNvPr>
          <p:cNvSpPr txBox="1"/>
          <p:nvPr/>
        </p:nvSpPr>
        <p:spPr>
          <a:xfrm>
            <a:off x="4506525" y="6378228"/>
            <a:ext cx="2405851" cy="369332"/>
          </a:xfrm>
          <a:prstGeom prst="rect">
            <a:avLst/>
          </a:prstGeom>
          <a:noFill/>
        </p:spPr>
        <p:txBody>
          <a:bodyPr wrap="none" rtlCol="0">
            <a:spAutoFit/>
          </a:bodyPr>
          <a:lstStyle/>
          <a:p>
            <a:r>
              <a:rPr lang="en-US" i="1" dirty="0"/>
              <a:t>Source: MN DEED, 2022</a:t>
            </a:r>
          </a:p>
        </p:txBody>
      </p:sp>
    </p:spTree>
    <p:extLst>
      <p:ext uri="{BB962C8B-B14F-4D97-AF65-F5344CB8AC3E}">
        <p14:creationId xmlns:p14="http://schemas.microsoft.com/office/powerpoint/2010/main" val="400400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933112-EEFA-95AD-A9F4-5BF576B73954}"/>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Mining Is Not Dying!</a:t>
            </a:r>
          </a:p>
        </p:txBody>
      </p:sp>
      <p:graphicFrame>
        <p:nvGraphicFramePr>
          <p:cNvPr id="4" name="Content Placeholder 3">
            <a:extLst>
              <a:ext uri="{FF2B5EF4-FFF2-40B4-BE49-F238E27FC236}">
                <a16:creationId xmlns:a16="http://schemas.microsoft.com/office/drawing/2014/main" id="{A6864D37-B95E-BA36-13F4-888A15D82ED6}"/>
              </a:ext>
            </a:extLst>
          </p:cNvPr>
          <p:cNvGraphicFramePr>
            <a:graphicFrameLocks noGrp="1"/>
          </p:cNvGraphicFramePr>
          <p:nvPr>
            <p:ph idx="1"/>
            <p:extLst>
              <p:ext uri="{D42A27DB-BD31-4B8C-83A1-F6EECF244321}">
                <p14:modId xmlns:p14="http://schemas.microsoft.com/office/powerpoint/2010/main" val="755343157"/>
              </p:ext>
            </p:extLst>
          </p:nvPr>
        </p:nvGraphicFramePr>
        <p:xfrm>
          <a:off x="644056" y="2112579"/>
          <a:ext cx="10927829" cy="419280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D33B7560-CD72-7A79-8038-649B1B9C6C6E}"/>
              </a:ext>
            </a:extLst>
          </p:cNvPr>
          <p:cNvSpPr txBox="1"/>
          <p:nvPr/>
        </p:nvSpPr>
        <p:spPr>
          <a:xfrm>
            <a:off x="968829" y="6305384"/>
            <a:ext cx="7068538" cy="369332"/>
          </a:xfrm>
          <a:prstGeom prst="rect">
            <a:avLst/>
          </a:prstGeom>
          <a:noFill/>
        </p:spPr>
        <p:txBody>
          <a:bodyPr wrap="none" rtlCol="0">
            <a:spAutoFit/>
          </a:bodyPr>
          <a:lstStyle/>
          <a:p>
            <a:r>
              <a:rPr lang="en-US" i="1" dirty="0"/>
              <a:t>Source: MN Department of Revenue and US Geological Survey, 2002-2021</a:t>
            </a:r>
          </a:p>
        </p:txBody>
      </p:sp>
    </p:spTree>
    <p:extLst>
      <p:ext uri="{BB962C8B-B14F-4D97-AF65-F5344CB8AC3E}">
        <p14:creationId xmlns:p14="http://schemas.microsoft.com/office/powerpoint/2010/main" val="351427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375B58-62E4-8B43-856A-C47B92733159}"/>
              </a:ext>
            </a:extLst>
          </p:cNvPr>
          <p:cNvPicPr>
            <a:picLocks noChangeAspect="1"/>
          </p:cNvPicPr>
          <p:nvPr/>
        </p:nvPicPr>
        <p:blipFill rotWithShape="1">
          <a:blip r:embed="rId2"/>
          <a:srcRect l="39621" t="12237" r="9691" b="1123"/>
          <a:stretch/>
        </p:blipFill>
        <p:spPr>
          <a:xfrm>
            <a:off x="0" y="1"/>
            <a:ext cx="5528603" cy="6300004"/>
          </a:xfrm>
          <a:prstGeom prst="rect">
            <a:avLst/>
          </a:prstGeom>
        </p:spPr>
      </p:pic>
      <p:sp>
        <p:nvSpPr>
          <p:cNvPr id="14" name="Rectangle 13">
            <a:extLst>
              <a:ext uri="{FF2B5EF4-FFF2-40B4-BE49-F238E27FC236}">
                <a16:creationId xmlns:a16="http://schemas.microsoft.com/office/drawing/2014/main" id="{468FD8F6-00A9-D24C-86C4-7209CE72D6CF}"/>
              </a:ext>
            </a:extLst>
          </p:cNvPr>
          <p:cNvSpPr/>
          <p:nvPr/>
        </p:nvSpPr>
        <p:spPr>
          <a:xfrm>
            <a:off x="0" y="-2"/>
            <a:ext cx="5528603" cy="6500559"/>
          </a:xfrm>
          <a:prstGeom prst="rect">
            <a:avLst/>
          </a:prstGeom>
          <a:gradFill>
            <a:gsLst>
              <a:gs pos="19000">
                <a:srgbClr val="008ECE">
                  <a:alpha val="0"/>
                </a:srgbClr>
              </a:gs>
              <a:gs pos="58000">
                <a:srgbClr val="008ECE">
                  <a:alpha val="59000"/>
                </a:srgbClr>
              </a:gs>
              <a:gs pos="100000">
                <a:srgbClr val="008ECE"/>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a:extLst>
              <a:ext uri="{FF2B5EF4-FFF2-40B4-BE49-F238E27FC236}">
                <a16:creationId xmlns:a16="http://schemas.microsoft.com/office/drawing/2014/main" id="{1D48705E-5B02-9048-8DCA-6E2FE495EEB1}"/>
              </a:ext>
            </a:extLst>
          </p:cNvPr>
          <p:cNvSpPr txBox="1">
            <a:spLocks/>
          </p:cNvSpPr>
          <p:nvPr/>
        </p:nvSpPr>
        <p:spPr>
          <a:xfrm>
            <a:off x="0" y="6605752"/>
            <a:ext cx="4177862" cy="2116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000" dirty="0">
                <a:solidFill>
                  <a:schemeClr val="bg1">
                    <a:alpha val="65000"/>
                  </a:schemeClr>
                </a:solidFill>
                <a:latin typeface="Museo Sans 500" panose="02000000000000000000" pitchFamily="2" charset="77"/>
              </a:rPr>
              <a:t>Minnesota Power  |  100% Carbon-Free Energy Vision</a:t>
            </a:r>
            <a:endParaRPr lang="en-US" sz="1000" b="1" dirty="0">
              <a:solidFill>
                <a:schemeClr val="bg1">
                  <a:alpha val="65000"/>
                </a:schemeClr>
              </a:solidFill>
              <a:latin typeface="Museo Sans 900" panose="02000000000000000000" pitchFamily="2" charset="77"/>
            </a:endParaRPr>
          </a:p>
        </p:txBody>
      </p:sp>
      <p:sp>
        <p:nvSpPr>
          <p:cNvPr id="2" name="Title 1">
            <a:extLst>
              <a:ext uri="{FF2B5EF4-FFF2-40B4-BE49-F238E27FC236}">
                <a16:creationId xmlns:a16="http://schemas.microsoft.com/office/drawing/2014/main" id="{A1C8ACCC-E63E-DC41-882F-04A09C7C2527}"/>
              </a:ext>
            </a:extLst>
          </p:cNvPr>
          <p:cNvSpPr>
            <a:spLocks noGrp="1"/>
          </p:cNvSpPr>
          <p:nvPr>
            <p:ph type="title"/>
          </p:nvPr>
        </p:nvSpPr>
        <p:spPr>
          <a:xfrm>
            <a:off x="77724" y="2771545"/>
            <a:ext cx="5386905" cy="3418157"/>
          </a:xfrm>
        </p:spPr>
        <p:txBody>
          <a:bodyPr wrap="square" anchor="t">
            <a:noAutofit/>
          </a:bodyPr>
          <a:lstStyle/>
          <a:p>
            <a:pPr>
              <a:lnSpc>
                <a:spcPts val="4400"/>
              </a:lnSpc>
            </a:pPr>
            <a:r>
              <a:rPr lang="en-US" sz="4000" b="1" dirty="0">
                <a:solidFill>
                  <a:schemeClr val="bg1"/>
                </a:solidFill>
                <a:latin typeface="Museo Sans 900" panose="02000000000000000000" pitchFamily="2" charset="77"/>
              </a:rPr>
              <a:t>MINNESOTA POWER’S </a:t>
            </a:r>
            <a:br>
              <a:rPr lang="en-US" sz="4000" b="1" dirty="0">
                <a:solidFill>
                  <a:schemeClr val="bg1"/>
                </a:solidFill>
                <a:latin typeface="Museo Sans 900" panose="02000000000000000000" pitchFamily="2" charset="77"/>
              </a:rPr>
            </a:br>
            <a:r>
              <a:rPr lang="en-US" sz="4000" b="1" i="1" dirty="0">
                <a:solidFill>
                  <a:schemeClr val="bg1"/>
                </a:solidFill>
                <a:latin typeface="Museo Sans 900" panose="02000000000000000000" pitchFamily="2" charset="77"/>
              </a:rPr>
              <a:t>ENERGYFORWARD</a:t>
            </a:r>
            <a:br>
              <a:rPr lang="en-US" sz="4000" b="1" dirty="0">
                <a:solidFill>
                  <a:schemeClr val="bg1"/>
                </a:solidFill>
                <a:latin typeface="Museo Sans 900" panose="02000000000000000000" pitchFamily="2" charset="77"/>
              </a:rPr>
            </a:br>
            <a:r>
              <a:rPr lang="en-US" sz="4000" b="1" dirty="0">
                <a:solidFill>
                  <a:schemeClr val="bg1"/>
                </a:solidFill>
                <a:latin typeface="Museo Sans 900" panose="02000000000000000000" pitchFamily="2" charset="77"/>
              </a:rPr>
              <a:t>TRANSITION</a:t>
            </a:r>
          </a:p>
        </p:txBody>
      </p:sp>
      <p:sp>
        <p:nvSpPr>
          <p:cNvPr id="10" name="TextBox 9">
            <a:extLst>
              <a:ext uri="{FF2B5EF4-FFF2-40B4-BE49-F238E27FC236}">
                <a16:creationId xmlns:a16="http://schemas.microsoft.com/office/drawing/2014/main" id="{6CB458C1-1871-304B-A924-4FCAB5D348FC}"/>
              </a:ext>
            </a:extLst>
          </p:cNvPr>
          <p:cNvSpPr txBox="1"/>
          <p:nvPr/>
        </p:nvSpPr>
        <p:spPr>
          <a:xfrm>
            <a:off x="5840040" y="2231441"/>
            <a:ext cx="5041646" cy="2539157"/>
          </a:xfrm>
          <a:prstGeom prst="rect">
            <a:avLst/>
          </a:prstGeom>
          <a:noFill/>
        </p:spPr>
        <p:txBody>
          <a:bodyPr wrap="square" rtlCol="0">
            <a:spAutoFit/>
          </a:bodyPr>
          <a:lstStyle/>
          <a:p>
            <a:pPr>
              <a:spcAft>
                <a:spcPts val="1200"/>
              </a:spcAft>
            </a:pPr>
            <a:r>
              <a:rPr lang="en-US" sz="2000" b="1" dirty="0">
                <a:solidFill>
                  <a:srgbClr val="008ECE"/>
                </a:solidFill>
                <a:latin typeface="Museo Sans 700" panose="02000000000000000000" pitchFamily="2" charset="77"/>
              </a:rPr>
              <a:t>Today</a:t>
            </a:r>
          </a:p>
          <a:p>
            <a:pPr>
              <a:spcAft>
                <a:spcPts val="1800"/>
              </a:spcAft>
            </a:pPr>
            <a:r>
              <a:rPr lang="en-US" sz="1600" dirty="0">
                <a:latin typeface="Museo Sans 300" panose="02000000000000000000" pitchFamily="2" charset="77"/>
              </a:rPr>
              <a:t>First Minnesota utility to deliver 50% of energy from renewable sources</a:t>
            </a:r>
          </a:p>
          <a:p>
            <a:pPr>
              <a:spcAft>
                <a:spcPts val="1800"/>
              </a:spcAft>
            </a:pPr>
            <a:r>
              <a:rPr lang="en-US" sz="1600" dirty="0">
                <a:latin typeface="Museo Sans 300" panose="02000000000000000000" pitchFamily="2" charset="77"/>
              </a:rPr>
              <a:t>7 of 9 coal units closed or transitioned</a:t>
            </a:r>
          </a:p>
          <a:p>
            <a:pPr>
              <a:spcAft>
                <a:spcPts val="1800"/>
              </a:spcAft>
            </a:pPr>
            <a:r>
              <a:rPr lang="en-US" sz="1600" dirty="0">
                <a:latin typeface="Museo Sans 300" panose="02000000000000000000" pitchFamily="2" charset="77"/>
              </a:rPr>
              <a:t>50% reduction in carbon</a:t>
            </a:r>
          </a:p>
          <a:p>
            <a:pPr>
              <a:spcAft>
                <a:spcPts val="1800"/>
              </a:spcAft>
            </a:pPr>
            <a:r>
              <a:rPr lang="en-US" sz="1600" dirty="0">
                <a:latin typeface="Museo Sans 300" panose="02000000000000000000" pitchFamily="2" charset="77"/>
              </a:rPr>
              <a:t>Achieving state standards a decade early</a:t>
            </a:r>
          </a:p>
        </p:txBody>
      </p:sp>
      <p:sp>
        <p:nvSpPr>
          <p:cNvPr id="11" name="TextBox 10">
            <a:extLst>
              <a:ext uri="{FF2B5EF4-FFF2-40B4-BE49-F238E27FC236}">
                <a16:creationId xmlns:a16="http://schemas.microsoft.com/office/drawing/2014/main" id="{EAA97BE5-9D53-914A-BD21-4CB5446FFA6B}"/>
              </a:ext>
            </a:extLst>
          </p:cNvPr>
          <p:cNvSpPr txBox="1"/>
          <p:nvPr/>
        </p:nvSpPr>
        <p:spPr>
          <a:xfrm>
            <a:off x="5840040" y="388725"/>
            <a:ext cx="5041646" cy="1277273"/>
          </a:xfrm>
          <a:prstGeom prst="rect">
            <a:avLst/>
          </a:prstGeom>
          <a:noFill/>
        </p:spPr>
        <p:txBody>
          <a:bodyPr wrap="square" rtlCol="0">
            <a:spAutoFit/>
          </a:bodyPr>
          <a:lstStyle/>
          <a:p>
            <a:pPr>
              <a:spcAft>
                <a:spcPts val="1200"/>
              </a:spcAft>
            </a:pPr>
            <a:r>
              <a:rPr lang="en-US" sz="2000" b="1" dirty="0">
                <a:solidFill>
                  <a:srgbClr val="008ECE"/>
                </a:solidFill>
                <a:latin typeface="Museo Sans 700" panose="02000000000000000000" pitchFamily="2" charset="77"/>
              </a:rPr>
              <a:t>Yesterday</a:t>
            </a:r>
          </a:p>
          <a:p>
            <a:pPr>
              <a:spcAft>
                <a:spcPts val="1800"/>
              </a:spcAft>
            </a:pPr>
            <a:r>
              <a:rPr lang="en-US" sz="1600" dirty="0">
                <a:latin typeface="Museo Sans 300" panose="02000000000000000000" pitchFamily="2" charset="77"/>
              </a:rPr>
              <a:t>Nine coal units </a:t>
            </a:r>
          </a:p>
          <a:p>
            <a:pPr>
              <a:spcAft>
                <a:spcPts val="1800"/>
              </a:spcAft>
            </a:pPr>
            <a:r>
              <a:rPr lang="en-US" sz="1600" dirty="0">
                <a:latin typeface="Museo Sans 300" panose="02000000000000000000" pitchFamily="2" charset="77"/>
              </a:rPr>
              <a:t>95% of energy from carbon sources</a:t>
            </a:r>
          </a:p>
        </p:txBody>
      </p:sp>
      <p:cxnSp>
        <p:nvCxnSpPr>
          <p:cNvPr id="4" name="Straight Connector 3">
            <a:extLst>
              <a:ext uri="{FF2B5EF4-FFF2-40B4-BE49-F238E27FC236}">
                <a16:creationId xmlns:a16="http://schemas.microsoft.com/office/drawing/2014/main" id="{5272ECFA-45AC-F248-AECB-7064745B79A5}"/>
              </a:ext>
            </a:extLst>
          </p:cNvPr>
          <p:cNvCxnSpPr/>
          <p:nvPr/>
        </p:nvCxnSpPr>
        <p:spPr>
          <a:xfrm>
            <a:off x="5731183" y="1921427"/>
            <a:ext cx="5041646" cy="0"/>
          </a:xfrm>
          <a:prstGeom prst="line">
            <a:avLst/>
          </a:prstGeom>
          <a:ln w="9525">
            <a:solidFill>
              <a:srgbClr val="28B67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A65374B-A62D-6847-A511-BCB5EE546EE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576" t="7115" r="60002" b="14163"/>
          <a:stretch/>
        </p:blipFill>
        <p:spPr>
          <a:xfrm>
            <a:off x="0" y="0"/>
            <a:ext cx="1469985" cy="965070"/>
          </a:xfrm>
          <a:prstGeom prst="rect">
            <a:avLst/>
          </a:prstGeom>
          <a:effectLst/>
        </p:spPr>
      </p:pic>
      <p:sp>
        <p:nvSpPr>
          <p:cNvPr id="12" name="TextBox 11">
            <a:extLst>
              <a:ext uri="{FF2B5EF4-FFF2-40B4-BE49-F238E27FC236}">
                <a16:creationId xmlns:a16="http://schemas.microsoft.com/office/drawing/2014/main" id="{DC2F55B8-A279-D64F-B12D-39E8C79CD5D3}"/>
              </a:ext>
            </a:extLst>
          </p:cNvPr>
          <p:cNvSpPr txBox="1"/>
          <p:nvPr/>
        </p:nvSpPr>
        <p:spPr>
          <a:xfrm>
            <a:off x="5840040" y="5321326"/>
            <a:ext cx="5041646" cy="800219"/>
          </a:xfrm>
          <a:prstGeom prst="rect">
            <a:avLst/>
          </a:prstGeom>
          <a:noFill/>
        </p:spPr>
        <p:txBody>
          <a:bodyPr wrap="square" rtlCol="0">
            <a:spAutoFit/>
          </a:bodyPr>
          <a:lstStyle/>
          <a:p>
            <a:pPr>
              <a:spcAft>
                <a:spcPts val="1200"/>
              </a:spcAft>
            </a:pPr>
            <a:r>
              <a:rPr lang="en-US" sz="2000" b="1" dirty="0">
                <a:solidFill>
                  <a:srgbClr val="008ECE"/>
                </a:solidFill>
                <a:latin typeface="Museo Sans 700" panose="02000000000000000000" pitchFamily="2" charset="77"/>
              </a:rPr>
              <a:t>Tomorrow</a:t>
            </a:r>
          </a:p>
          <a:p>
            <a:pPr>
              <a:spcAft>
                <a:spcPts val="1200"/>
              </a:spcAft>
            </a:pPr>
            <a:r>
              <a:rPr lang="en-US" sz="1600" dirty="0">
                <a:latin typeface="Museo Sans 300" panose="02000000000000000000" pitchFamily="2" charset="77"/>
              </a:rPr>
              <a:t>100% carbon-free energy by 2050</a:t>
            </a:r>
          </a:p>
        </p:txBody>
      </p:sp>
      <p:cxnSp>
        <p:nvCxnSpPr>
          <p:cNvPr id="13" name="Straight Connector 12">
            <a:extLst>
              <a:ext uri="{FF2B5EF4-FFF2-40B4-BE49-F238E27FC236}">
                <a16:creationId xmlns:a16="http://schemas.microsoft.com/office/drawing/2014/main" id="{EE39695B-4080-F543-AC54-17B2844C92DB}"/>
              </a:ext>
            </a:extLst>
          </p:cNvPr>
          <p:cNvCxnSpPr/>
          <p:nvPr/>
        </p:nvCxnSpPr>
        <p:spPr>
          <a:xfrm>
            <a:off x="5731183" y="5071005"/>
            <a:ext cx="5041646" cy="0"/>
          </a:xfrm>
          <a:prstGeom prst="line">
            <a:avLst/>
          </a:prstGeom>
          <a:ln w="9525">
            <a:solidFill>
              <a:srgbClr val="28B677"/>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0" y="6294897"/>
            <a:ext cx="12192000" cy="627731"/>
          </a:xfrm>
          <a:prstGeom prst="rect">
            <a:avLst/>
          </a:prstGeom>
        </p:spPr>
      </p:pic>
      <p:pic>
        <p:nvPicPr>
          <p:cNvPr id="17" name="Picture 16"/>
          <p:cNvPicPr>
            <a:picLocks noChangeAspect="1"/>
          </p:cNvPicPr>
          <p:nvPr/>
        </p:nvPicPr>
        <p:blipFill>
          <a:blip r:embed="rId6"/>
          <a:stretch>
            <a:fillRect/>
          </a:stretch>
        </p:blipFill>
        <p:spPr>
          <a:xfrm>
            <a:off x="9719614" y="-2"/>
            <a:ext cx="2472386" cy="2367764"/>
          </a:xfrm>
          <a:prstGeom prst="rect">
            <a:avLst/>
          </a:prstGeom>
        </p:spPr>
      </p:pic>
    </p:spTree>
    <p:extLst>
      <p:ext uri="{BB962C8B-B14F-4D97-AF65-F5344CB8AC3E}">
        <p14:creationId xmlns:p14="http://schemas.microsoft.com/office/powerpoint/2010/main" val="2865569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3185-DA87-479A-8855-8FF91BF99EF2}"/>
              </a:ext>
            </a:extLst>
          </p:cNvPr>
          <p:cNvSpPr>
            <a:spLocks noGrp="1"/>
          </p:cNvSpPr>
          <p:nvPr>
            <p:ph type="title"/>
          </p:nvPr>
        </p:nvSpPr>
        <p:spPr/>
        <p:txBody>
          <a:bodyPr/>
          <a:lstStyle/>
          <a:p>
            <a:r>
              <a:rPr lang="en-US" dirty="0"/>
              <a:t>Energy Transition – A Focus of Many</a:t>
            </a:r>
          </a:p>
        </p:txBody>
      </p:sp>
      <p:pic>
        <p:nvPicPr>
          <p:cNvPr id="6" name="Picture 5"/>
          <p:cNvPicPr>
            <a:picLocks noChangeAspect="1"/>
          </p:cNvPicPr>
          <p:nvPr/>
        </p:nvPicPr>
        <p:blipFill>
          <a:blip r:embed="rId3"/>
          <a:stretch>
            <a:fillRect/>
          </a:stretch>
        </p:blipFill>
        <p:spPr>
          <a:xfrm>
            <a:off x="231958" y="1770743"/>
            <a:ext cx="6228700" cy="1563066"/>
          </a:xfrm>
          <a:prstGeom prst="rect">
            <a:avLst/>
          </a:prstGeom>
        </p:spPr>
      </p:pic>
      <p:pic>
        <p:nvPicPr>
          <p:cNvPr id="7" name="Picture 6"/>
          <p:cNvPicPr>
            <a:picLocks noChangeAspect="1"/>
          </p:cNvPicPr>
          <p:nvPr/>
        </p:nvPicPr>
        <p:blipFill>
          <a:blip r:embed="rId4"/>
          <a:stretch>
            <a:fillRect/>
          </a:stretch>
        </p:blipFill>
        <p:spPr>
          <a:xfrm>
            <a:off x="2594463" y="3777287"/>
            <a:ext cx="2544135" cy="1950073"/>
          </a:xfrm>
          <a:prstGeom prst="rect">
            <a:avLst/>
          </a:prstGeom>
        </p:spPr>
      </p:pic>
      <p:pic>
        <p:nvPicPr>
          <p:cNvPr id="8" name="Picture 7"/>
          <p:cNvPicPr>
            <a:picLocks noChangeAspect="1"/>
          </p:cNvPicPr>
          <p:nvPr/>
        </p:nvPicPr>
        <p:blipFill>
          <a:blip r:embed="rId5"/>
          <a:stretch>
            <a:fillRect/>
          </a:stretch>
        </p:blipFill>
        <p:spPr>
          <a:xfrm>
            <a:off x="352234" y="3631210"/>
            <a:ext cx="2242229" cy="2242229"/>
          </a:xfrm>
          <a:prstGeom prst="rect">
            <a:avLst/>
          </a:prstGeom>
        </p:spPr>
      </p:pic>
      <p:pic>
        <p:nvPicPr>
          <p:cNvPr id="11" name="Picture 10"/>
          <p:cNvPicPr>
            <a:picLocks noChangeAspect="1"/>
          </p:cNvPicPr>
          <p:nvPr/>
        </p:nvPicPr>
        <p:blipFill>
          <a:blip r:embed="rId6"/>
          <a:stretch>
            <a:fillRect/>
          </a:stretch>
        </p:blipFill>
        <p:spPr>
          <a:xfrm>
            <a:off x="6676570" y="1800663"/>
            <a:ext cx="5363029" cy="1533146"/>
          </a:xfrm>
          <a:prstGeom prst="rect">
            <a:avLst/>
          </a:prstGeom>
        </p:spPr>
      </p:pic>
      <p:pic>
        <p:nvPicPr>
          <p:cNvPr id="14" name="Picture 13"/>
          <p:cNvPicPr>
            <a:picLocks noChangeAspect="1"/>
          </p:cNvPicPr>
          <p:nvPr/>
        </p:nvPicPr>
        <p:blipFill>
          <a:blip r:embed="rId7"/>
          <a:stretch>
            <a:fillRect/>
          </a:stretch>
        </p:blipFill>
        <p:spPr>
          <a:xfrm>
            <a:off x="6876144" y="3443784"/>
            <a:ext cx="4477656" cy="2683896"/>
          </a:xfrm>
          <a:prstGeom prst="rect">
            <a:avLst/>
          </a:prstGeom>
        </p:spPr>
      </p:pic>
    </p:spTree>
    <p:extLst>
      <p:ext uri="{BB962C8B-B14F-4D97-AF65-F5344CB8AC3E}">
        <p14:creationId xmlns:p14="http://schemas.microsoft.com/office/powerpoint/2010/main" val="4067745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F47063-98B8-47CC-B090-DF7663A2FA59}"/>
              </a:ext>
            </a:extLst>
          </p:cNvPr>
          <p:cNvSpPr>
            <a:spLocks noGrp="1"/>
          </p:cNvSpPr>
          <p:nvPr>
            <p:ph type="title"/>
          </p:nvPr>
        </p:nvSpPr>
        <p:spPr>
          <a:xfrm>
            <a:off x="643467" y="321734"/>
            <a:ext cx="10905066" cy="1135737"/>
          </a:xfrm>
        </p:spPr>
        <p:txBody>
          <a:bodyPr>
            <a:normAutofit/>
          </a:bodyPr>
          <a:lstStyle/>
          <a:p>
            <a:r>
              <a:rPr lang="en-US" sz="3600"/>
              <a:t>Realities of Rural Economic Development</a:t>
            </a:r>
          </a:p>
        </p:txBody>
      </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235E019-F02F-E5BD-FFA2-A18B9FF2AC84}"/>
              </a:ext>
            </a:extLst>
          </p:cNvPr>
          <p:cNvGraphicFramePr>
            <a:graphicFrameLocks noGrp="1"/>
          </p:cNvGraphicFramePr>
          <p:nvPr>
            <p:ph idx="1"/>
            <p:extLst>
              <p:ext uri="{D42A27DB-BD31-4B8C-83A1-F6EECF244321}">
                <p14:modId xmlns:p14="http://schemas.microsoft.com/office/powerpoint/2010/main" val="17436288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0087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4F9BFA-011E-47B8-A129-A8431FD3E0C8}"/>
              </a:ext>
            </a:extLst>
          </p:cNvPr>
          <p:cNvSpPr>
            <a:spLocks noGrp="1"/>
          </p:cNvSpPr>
          <p:nvPr>
            <p:ph type="title"/>
          </p:nvPr>
        </p:nvSpPr>
        <p:spPr>
          <a:xfrm>
            <a:off x="643467" y="1698171"/>
            <a:ext cx="3962061" cy="4516360"/>
          </a:xfrm>
        </p:spPr>
        <p:txBody>
          <a:bodyPr anchor="ctr">
            <a:normAutofit/>
          </a:bodyPr>
          <a:lstStyle/>
          <a:p>
            <a:r>
              <a:rPr lang="en-US" sz="3600"/>
              <a:t>Covid-19 Funding Rush</a:t>
            </a:r>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3CD2099-A251-7CC8-F932-ADD0454D0CCF}"/>
              </a:ext>
            </a:extLst>
          </p:cNvPr>
          <p:cNvGraphicFramePr>
            <a:graphicFrameLocks noGrp="1"/>
          </p:cNvGraphicFramePr>
          <p:nvPr>
            <p:ph idx="1"/>
            <p:extLst>
              <p:ext uri="{D42A27DB-BD31-4B8C-83A1-F6EECF244321}">
                <p14:modId xmlns:p14="http://schemas.microsoft.com/office/powerpoint/2010/main" val="3811659956"/>
              </p:ext>
            </p:extLst>
          </p:nvPr>
        </p:nvGraphicFramePr>
        <p:xfrm>
          <a:off x="5070475" y="1698625"/>
          <a:ext cx="6478588" cy="451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2737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59CBB-033A-4FB1-B189-FD37E905A802}"/>
              </a:ext>
            </a:extLst>
          </p:cNvPr>
          <p:cNvSpPr>
            <a:spLocks noGrp="1"/>
          </p:cNvSpPr>
          <p:nvPr>
            <p:ph type="title"/>
          </p:nvPr>
        </p:nvSpPr>
        <p:spPr>
          <a:xfrm>
            <a:off x="643467" y="1698171"/>
            <a:ext cx="3962061" cy="4516360"/>
          </a:xfrm>
        </p:spPr>
        <p:txBody>
          <a:bodyPr anchor="ctr">
            <a:normAutofit/>
          </a:bodyPr>
          <a:lstStyle/>
          <a:p>
            <a:r>
              <a:rPr lang="en-US" sz="3600"/>
              <a:t>Build Back Better Regional Challenge</a:t>
            </a:r>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2ED7256-8108-4247-0DEE-AB0569E7B70B}"/>
              </a:ext>
            </a:extLst>
          </p:cNvPr>
          <p:cNvGraphicFramePr>
            <a:graphicFrameLocks noGrp="1"/>
          </p:cNvGraphicFramePr>
          <p:nvPr>
            <p:ph idx="1"/>
            <p:extLst>
              <p:ext uri="{D42A27DB-BD31-4B8C-83A1-F6EECF244321}">
                <p14:modId xmlns:p14="http://schemas.microsoft.com/office/powerpoint/2010/main" val="1730631230"/>
              </p:ext>
            </p:extLst>
          </p:nvPr>
        </p:nvGraphicFramePr>
        <p:xfrm>
          <a:off x="5070475" y="1698625"/>
          <a:ext cx="6478588" cy="451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1447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F3B0BF-CBB1-415C-AF2D-E2668BE2964E}"/>
              </a:ext>
            </a:extLst>
          </p:cNvPr>
          <p:cNvSpPr>
            <a:spLocks noGrp="1"/>
          </p:cNvSpPr>
          <p:nvPr>
            <p:ph type="title"/>
          </p:nvPr>
        </p:nvSpPr>
        <p:spPr>
          <a:xfrm>
            <a:off x="643467" y="321734"/>
            <a:ext cx="10905066" cy="1135737"/>
          </a:xfrm>
        </p:spPr>
        <p:txBody>
          <a:bodyPr>
            <a:normAutofit/>
          </a:bodyPr>
          <a:lstStyle/>
          <a:p>
            <a:r>
              <a:rPr lang="en-US" sz="3600" dirty="0"/>
              <a:t>NE MN Build Back Better</a:t>
            </a:r>
          </a:p>
        </p:txBody>
      </p:sp>
      <p:sp>
        <p:nvSpPr>
          <p:cNvPr id="3" name="Content Placeholder 2">
            <a:extLst>
              <a:ext uri="{FF2B5EF4-FFF2-40B4-BE49-F238E27FC236}">
                <a16:creationId xmlns:a16="http://schemas.microsoft.com/office/drawing/2014/main" id="{8C2743A8-4D6E-4A4F-8FBF-016757A0E86C}"/>
              </a:ext>
            </a:extLst>
          </p:cNvPr>
          <p:cNvSpPr>
            <a:spLocks noGrp="1"/>
          </p:cNvSpPr>
          <p:nvPr>
            <p:ph idx="1"/>
          </p:nvPr>
        </p:nvSpPr>
        <p:spPr>
          <a:xfrm>
            <a:off x="643467" y="1782981"/>
            <a:ext cx="10905066" cy="4393982"/>
          </a:xfrm>
        </p:spPr>
        <p:txBody>
          <a:bodyPr>
            <a:normAutofit/>
          </a:bodyPr>
          <a:lstStyle/>
          <a:p>
            <a:pPr marL="0" indent="0">
              <a:buNone/>
            </a:pPr>
            <a:r>
              <a:rPr lang="en-US" sz="4400" dirty="0"/>
              <a:t>Northeast Minnesota seeks to develop a prosperous 21st century rural economy through the creation of a digital ecosystem that re-envisions regional industries and ignites innovative, equitable entrepreneurship.</a:t>
            </a: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68745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3AA7FB-F97C-1B1B-6D11-323B37D9925B}"/>
              </a:ext>
            </a:extLst>
          </p:cNvPr>
          <p:cNvSpPr>
            <a:spLocks noGrp="1"/>
          </p:cNvSpPr>
          <p:nvPr>
            <p:ph type="title"/>
          </p:nvPr>
        </p:nvSpPr>
        <p:spPr>
          <a:xfrm>
            <a:off x="643467" y="1698171"/>
            <a:ext cx="3962061" cy="4516360"/>
          </a:xfrm>
        </p:spPr>
        <p:txBody>
          <a:bodyPr anchor="ctr">
            <a:normAutofit/>
          </a:bodyPr>
          <a:lstStyle/>
          <a:p>
            <a:r>
              <a:rPr lang="en-US" sz="3600"/>
              <a:t>Northeast MN BBB Projects</a:t>
            </a:r>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C5CAE18-23BB-984D-750B-9F49006A682E}"/>
              </a:ext>
            </a:extLst>
          </p:cNvPr>
          <p:cNvGraphicFramePr>
            <a:graphicFrameLocks noGrp="1"/>
          </p:cNvGraphicFramePr>
          <p:nvPr>
            <p:ph idx="1"/>
            <p:extLst>
              <p:ext uri="{D42A27DB-BD31-4B8C-83A1-F6EECF244321}">
                <p14:modId xmlns:p14="http://schemas.microsoft.com/office/powerpoint/2010/main" val="962929418"/>
              </p:ext>
            </p:extLst>
          </p:nvPr>
        </p:nvGraphicFramePr>
        <p:xfrm>
          <a:off x="5070475" y="1698625"/>
          <a:ext cx="6478588" cy="451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2615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C4D7-A298-41B1-9716-CD5FE76976FB}"/>
              </a:ext>
            </a:extLst>
          </p:cNvPr>
          <p:cNvSpPr>
            <a:spLocks noGrp="1"/>
          </p:cNvSpPr>
          <p:nvPr>
            <p:ph type="title"/>
          </p:nvPr>
        </p:nvSpPr>
        <p:spPr>
          <a:xfrm>
            <a:off x="4012443" y="4928180"/>
            <a:ext cx="3521122" cy="1286354"/>
          </a:xfrm>
        </p:spPr>
        <p:txBody>
          <a:bodyPr>
            <a:normAutofit/>
          </a:bodyPr>
          <a:lstStyle/>
          <a:p>
            <a:pPr algn="r"/>
            <a:r>
              <a:rPr lang="en-US" sz="3800"/>
              <a:t>NE MN Good Jobs Challenge</a:t>
            </a:r>
          </a:p>
        </p:txBody>
      </p:sp>
      <p:sp>
        <p:nvSpPr>
          <p:cNvPr id="11288" name="Rectangle 90">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4" name="Picture 10" descr="Heliene Reaches 900 MW in Total Manufacturing Capacity With $21 Million  Expansion of Minnesota Facility | Business Wire">
            <a:extLst>
              <a:ext uri="{FF2B5EF4-FFF2-40B4-BE49-F238E27FC236}">
                <a16:creationId xmlns:a16="http://schemas.microsoft.com/office/drawing/2014/main" id="{84201F28-1D83-4142-A016-5AC05BC8AE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0627" y="823286"/>
            <a:ext cx="942095" cy="471047"/>
          </a:xfrm>
          <a:prstGeom prst="rect">
            <a:avLst/>
          </a:prstGeom>
          <a:noFill/>
          <a:extLst>
            <a:ext uri="{909E8E84-426E-40DD-AFC4-6F175D3DCCD1}">
              <a14:hiddenFill xmlns:a14="http://schemas.microsoft.com/office/drawing/2010/main">
                <a:solidFill>
                  <a:srgbClr val="FFFFFF"/>
                </a:solidFill>
              </a14:hiddenFill>
            </a:ext>
          </a:extLst>
        </p:spPr>
      </p:pic>
      <p:sp>
        <p:nvSpPr>
          <p:cNvPr id="11289" name="Right Triangle 92">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90" name="Rectangle 94">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descr="Yanmar to acquire ASV Holdings">
            <a:extLst>
              <a:ext uri="{FF2B5EF4-FFF2-40B4-BE49-F238E27FC236}">
                <a16:creationId xmlns:a16="http://schemas.microsoft.com/office/drawing/2014/main" id="{8868BF42-2198-4649-930A-E6A2E096D9D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17219" y="398580"/>
            <a:ext cx="1259675" cy="705418"/>
          </a:xfrm>
          <a:prstGeom prst="rect">
            <a:avLst/>
          </a:prstGeom>
          <a:noFill/>
          <a:extLst>
            <a:ext uri="{909E8E84-426E-40DD-AFC4-6F175D3DCCD1}">
              <a14:hiddenFill xmlns:a14="http://schemas.microsoft.com/office/drawing/2010/main">
                <a:solidFill>
                  <a:srgbClr val="FFFFFF"/>
                </a:solidFill>
              </a14:hiddenFill>
            </a:ext>
          </a:extLst>
        </p:spPr>
      </p:pic>
      <p:sp>
        <p:nvSpPr>
          <p:cNvPr id="11291" name="Right Triangle 96">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92" name="Rectangle 98">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93" name="Rectangle 100">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4" name="Freeform: Shape 102">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95" name="Rectangle 104">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8" name="Picture 14" descr="Essentia Health">
            <a:extLst>
              <a:ext uri="{FF2B5EF4-FFF2-40B4-BE49-F238E27FC236}">
                <a16:creationId xmlns:a16="http://schemas.microsoft.com/office/drawing/2014/main" id="{AA3098F8-B819-482F-B850-7A7AF10C2BE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13741" y="1915683"/>
            <a:ext cx="1674145" cy="502243"/>
          </a:xfrm>
          <a:prstGeom prst="rect">
            <a:avLst/>
          </a:prstGeom>
          <a:noFill/>
          <a:extLst>
            <a:ext uri="{909E8E84-426E-40DD-AFC4-6F175D3DCCD1}">
              <a14:hiddenFill xmlns:a14="http://schemas.microsoft.com/office/drawing/2010/main">
                <a:solidFill>
                  <a:srgbClr val="FFFFFF"/>
                </a:solidFill>
              </a14:hiddenFill>
            </a:ext>
          </a:extLst>
        </p:spPr>
      </p:pic>
      <p:sp>
        <p:nvSpPr>
          <p:cNvPr id="11296" name="Right Triangle 106">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FF4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72" name="Picture 8" descr="Mesabi® | High-Performance Flexible Core Cooling &amp; Heat Transfer | L&amp;M  Radiator">
            <a:extLst>
              <a:ext uri="{FF2B5EF4-FFF2-40B4-BE49-F238E27FC236}">
                <a16:creationId xmlns:a16="http://schemas.microsoft.com/office/drawing/2014/main" id="{162876DB-E611-4E55-AE3A-1E8780A06E1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725353" y="1386318"/>
            <a:ext cx="3716019" cy="695856"/>
          </a:xfrm>
          <a:prstGeom prst="rect">
            <a:avLst/>
          </a:prstGeom>
          <a:noFill/>
          <a:extLst>
            <a:ext uri="{909E8E84-426E-40DD-AFC4-6F175D3DCCD1}">
              <a14:hiddenFill xmlns:a14="http://schemas.microsoft.com/office/drawing/2010/main">
                <a:solidFill>
                  <a:srgbClr val="FFFFFF"/>
                </a:solidFill>
              </a14:hiddenFill>
            </a:ext>
          </a:extLst>
        </p:spPr>
      </p:pic>
      <p:sp>
        <p:nvSpPr>
          <p:cNvPr id="11297" name="Right Triangle 108">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98" name="Rectangle 110">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ight Triangle 112">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17" name="Right Triangle 116">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76" name="Picture 12" descr="Welcome to the Bois Forte Band of Chippewa website">
            <a:extLst>
              <a:ext uri="{FF2B5EF4-FFF2-40B4-BE49-F238E27FC236}">
                <a16:creationId xmlns:a16="http://schemas.microsoft.com/office/drawing/2014/main" id="{1C91925B-D115-45AB-BC88-0E245CABFDE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6047" y="3566717"/>
            <a:ext cx="2032216" cy="20322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A0EBC2-D0AF-4F29-85CE-447AB4D543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5397" y="3333638"/>
            <a:ext cx="3113886" cy="903026"/>
          </a:xfrm>
          <a:prstGeom prst="rect">
            <a:avLst/>
          </a:prstGeom>
        </p:spPr>
      </p:pic>
      <p:sp>
        <p:nvSpPr>
          <p:cNvPr id="119" name="Right Triangle 118">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2714E89-2144-4ED8-9A58-77280BBB015A}"/>
              </a:ext>
            </a:extLst>
          </p:cNvPr>
          <p:cNvSpPr>
            <a:spLocks noGrp="1"/>
          </p:cNvSpPr>
          <p:nvPr>
            <p:ph idx="1"/>
          </p:nvPr>
        </p:nvSpPr>
        <p:spPr>
          <a:xfrm>
            <a:off x="7855297" y="3153048"/>
            <a:ext cx="3706577" cy="3061485"/>
          </a:xfrm>
        </p:spPr>
        <p:txBody>
          <a:bodyPr anchor="ctr">
            <a:normAutofit/>
          </a:bodyPr>
          <a:lstStyle/>
          <a:p>
            <a:r>
              <a:rPr lang="en-US" sz="1400"/>
              <a:t>185,600 jobs projected to be filled</a:t>
            </a:r>
          </a:p>
          <a:p>
            <a:r>
              <a:rPr lang="en-US" sz="1400"/>
              <a:t>NHED opportunity due to reorganization to MN North College</a:t>
            </a:r>
          </a:p>
          <a:p>
            <a:r>
              <a:rPr lang="en-US" sz="1400"/>
              <a:t>Based on proven pilot program Empower </a:t>
            </a:r>
          </a:p>
          <a:p>
            <a:r>
              <a:rPr lang="en-US" sz="1400"/>
              <a:t>Change the model </a:t>
            </a:r>
          </a:p>
          <a:p>
            <a:r>
              <a:rPr lang="en-US" sz="1400"/>
              <a:t>Local businesses sign MOU’s committing to hire workers out of the training</a:t>
            </a:r>
          </a:p>
          <a:p>
            <a:pPr lvl="1"/>
            <a:r>
              <a:rPr lang="en-US" sz="1400"/>
              <a:t>82 jobs with avg $45,940 or $22/hour</a:t>
            </a:r>
          </a:p>
          <a:p>
            <a:r>
              <a:rPr lang="en-US" sz="1400"/>
              <a:t>Overall impact 1700 individuals</a:t>
            </a:r>
          </a:p>
          <a:p>
            <a:r>
              <a:rPr lang="en-US" sz="1400"/>
              <a:t>Over 30 direct partners</a:t>
            </a:r>
          </a:p>
        </p:txBody>
      </p:sp>
      <p:pic>
        <p:nvPicPr>
          <p:cNvPr id="11268" name="Picture 4" descr="North Homes Children and Family Services | Northern MN">
            <a:extLst>
              <a:ext uri="{FF2B5EF4-FFF2-40B4-BE49-F238E27FC236}">
                <a16:creationId xmlns:a16="http://schemas.microsoft.com/office/drawing/2014/main" id="{15668A3C-3757-44E8-8686-790099CB2E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9313" y="5802538"/>
            <a:ext cx="976518" cy="79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0267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3A2A1-9571-4D8E-9B6E-9A212AD818B7}"/>
              </a:ext>
            </a:extLst>
          </p:cNvPr>
          <p:cNvSpPr>
            <a:spLocks noGrp="1"/>
          </p:cNvSpPr>
          <p:nvPr>
            <p:ph type="title"/>
          </p:nvPr>
        </p:nvSpPr>
        <p:spPr>
          <a:xfrm>
            <a:off x="638882" y="639193"/>
            <a:ext cx="2670375" cy="3573516"/>
          </a:xfrm>
        </p:spPr>
        <p:txBody>
          <a:bodyPr vert="horz" lIns="91440" tIns="45720" rIns="91440" bIns="45720" rtlCol="0" anchor="b">
            <a:normAutofit/>
          </a:bodyPr>
          <a:lstStyle/>
          <a:p>
            <a:r>
              <a:rPr lang="en-US" sz="6600" kern="1200">
                <a:solidFill>
                  <a:schemeClr val="tx1"/>
                </a:solidFill>
                <a:latin typeface="+mj-lt"/>
                <a:ea typeface="+mj-ea"/>
                <a:cs typeface="+mj-cs"/>
              </a:rPr>
              <a:t>Our Region</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B0F6AE-3300-DD44-8A9A-5D8ED23E09C6}"/>
              </a:ext>
            </a:extLst>
          </p:cNvPr>
          <p:cNvPicPr>
            <a:picLocks noChangeAspect="1"/>
          </p:cNvPicPr>
          <p:nvPr/>
        </p:nvPicPr>
        <p:blipFill>
          <a:blip r:embed="rId3"/>
          <a:stretch>
            <a:fillRect/>
          </a:stretch>
        </p:blipFill>
        <p:spPr>
          <a:xfrm>
            <a:off x="4201886" y="485945"/>
            <a:ext cx="7619558" cy="5886109"/>
          </a:xfrm>
          <a:prstGeom prst="rect">
            <a:avLst/>
          </a:prstGeom>
        </p:spPr>
      </p:pic>
    </p:spTree>
    <p:extLst>
      <p:ext uri="{BB962C8B-B14F-4D97-AF65-F5344CB8AC3E}">
        <p14:creationId xmlns:p14="http://schemas.microsoft.com/office/powerpoint/2010/main" val="2145581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013A37-5CAA-4556-8B13-4D3331648EDC}"/>
              </a:ext>
            </a:extLst>
          </p:cNvPr>
          <p:cNvSpPr>
            <a:spLocks noGrp="1"/>
          </p:cNvSpPr>
          <p:nvPr>
            <p:ph type="title"/>
          </p:nvPr>
        </p:nvSpPr>
        <p:spPr>
          <a:xfrm>
            <a:off x="643467" y="1698171"/>
            <a:ext cx="3962061" cy="4516360"/>
          </a:xfrm>
        </p:spPr>
        <p:txBody>
          <a:bodyPr anchor="ctr">
            <a:normAutofit/>
          </a:bodyPr>
          <a:lstStyle/>
          <a:p>
            <a:r>
              <a:rPr lang="en-US" sz="3600"/>
              <a:t>Developing projects that fit the narrative</a:t>
            </a:r>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2575684-3B2C-2A60-D832-B1FB44028CA7}"/>
              </a:ext>
            </a:extLst>
          </p:cNvPr>
          <p:cNvGraphicFramePr>
            <a:graphicFrameLocks noGrp="1"/>
          </p:cNvGraphicFramePr>
          <p:nvPr>
            <p:ph idx="1"/>
            <p:extLst>
              <p:ext uri="{D42A27DB-BD31-4B8C-83A1-F6EECF244321}">
                <p14:modId xmlns:p14="http://schemas.microsoft.com/office/powerpoint/2010/main" val="542091378"/>
              </p:ext>
            </p:extLst>
          </p:nvPr>
        </p:nvGraphicFramePr>
        <p:xfrm>
          <a:off x="5070475" y="1698625"/>
          <a:ext cx="6478588" cy="451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657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3185-DA87-479A-8855-8FF91BF99EF2}"/>
              </a:ext>
            </a:extLst>
          </p:cNvPr>
          <p:cNvSpPr>
            <a:spLocks noGrp="1"/>
          </p:cNvSpPr>
          <p:nvPr>
            <p:ph type="title"/>
          </p:nvPr>
        </p:nvSpPr>
        <p:spPr>
          <a:xfrm>
            <a:off x="765629" y="-144917"/>
            <a:ext cx="10515600" cy="1325563"/>
          </a:xfrm>
        </p:spPr>
        <p:txBody>
          <a:bodyPr/>
          <a:lstStyle/>
          <a:p>
            <a:r>
              <a:rPr lang="en-US" b="1" dirty="0"/>
              <a:t>Welcome to Cohasset – A Case Study</a:t>
            </a:r>
          </a:p>
        </p:txBody>
      </p:sp>
      <p:graphicFrame>
        <p:nvGraphicFramePr>
          <p:cNvPr id="4" name="Table 3"/>
          <p:cNvGraphicFramePr>
            <a:graphicFrameLocks noGrp="1"/>
          </p:cNvGraphicFramePr>
          <p:nvPr/>
        </p:nvGraphicFramePr>
        <p:xfrm>
          <a:off x="442685" y="4076244"/>
          <a:ext cx="5036457" cy="2777838"/>
        </p:xfrm>
        <a:graphic>
          <a:graphicData uri="http://schemas.openxmlformats.org/drawingml/2006/table">
            <a:tbl>
              <a:tblPr firstRow="1" bandRow="1">
                <a:tableStyleId>{2A488322-F2BA-4B5B-9748-0D474271808F}</a:tableStyleId>
              </a:tblPr>
              <a:tblGrid>
                <a:gridCol w="3367315">
                  <a:extLst>
                    <a:ext uri="{9D8B030D-6E8A-4147-A177-3AD203B41FA5}">
                      <a16:colId xmlns:a16="http://schemas.microsoft.com/office/drawing/2014/main" val="20000"/>
                    </a:ext>
                  </a:extLst>
                </a:gridCol>
                <a:gridCol w="1669142">
                  <a:extLst>
                    <a:ext uri="{9D8B030D-6E8A-4147-A177-3AD203B41FA5}">
                      <a16:colId xmlns:a16="http://schemas.microsoft.com/office/drawing/2014/main" val="20001"/>
                    </a:ext>
                  </a:extLst>
                </a:gridCol>
              </a:tblGrid>
              <a:tr h="651626">
                <a:tc>
                  <a:txBody>
                    <a:bodyPr/>
                    <a:lstStyle/>
                    <a:p>
                      <a:r>
                        <a:rPr lang="en-US" sz="2800"/>
                        <a:t>Boswell</a:t>
                      </a:r>
                      <a:r>
                        <a:rPr lang="en-US" sz="2800" baseline="0"/>
                        <a:t> Local Impact</a:t>
                      </a:r>
                      <a:endParaRPr lang="en-US" sz="2800">
                        <a:solidFill>
                          <a:schemeClr val="tx1"/>
                        </a:solidFill>
                      </a:endParaRPr>
                    </a:p>
                  </a:txBody>
                  <a:tcPr/>
                </a:tc>
                <a:tc>
                  <a:txBody>
                    <a:bodyPr/>
                    <a:lstStyle/>
                    <a:p>
                      <a:pPr algn="ctr"/>
                      <a:r>
                        <a:rPr lang="en-US" sz="2800"/>
                        <a:t>Tax Base</a:t>
                      </a:r>
                      <a:endParaRPr lang="en-US" sz="2800">
                        <a:solidFill>
                          <a:schemeClr val="tx2"/>
                        </a:solidFill>
                      </a:endParaRPr>
                    </a:p>
                  </a:txBody>
                  <a:tcPr/>
                </a:tc>
                <a:extLst>
                  <a:ext uri="{0D108BD9-81ED-4DB2-BD59-A6C34878D82A}">
                    <a16:rowId xmlns:a16="http://schemas.microsoft.com/office/drawing/2014/main" val="10000"/>
                  </a:ext>
                </a:extLst>
              </a:tr>
              <a:tr h="651626">
                <a:tc>
                  <a:txBody>
                    <a:bodyPr/>
                    <a:lstStyle/>
                    <a:p>
                      <a:r>
                        <a:rPr lang="en-US" sz="2400"/>
                        <a:t>City of Cohasset</a:t>
                      </a:r>
                      <a:endParaRPr lang="en-US" sz="2400" b="1"/>
                    </a:p>
                  </a:txBody>
                  <a:tcPr/>
                </a:tc>
                <a:tc>
                  <a:txBody>
                    <a:bodyPr/>
                    <a:lstStyle/>
                    <a:p>
                      <a:pPr algn="ctr"/>
                      <a:r>
                        <a:rPr lang="en-US" sz="2400"/>
                        <a:t>69%</a:t>
                      </a:r>
                    </a:p>
                  </a:txBody>
                  <a:tcPr/>
                </a:tc>
                <a:extLst>
                  <a:ext uri="{0D108BD9-81ED-4DB2-BD59-A6C34878D82A}">
                    <a16:rowId xmlns:a16="http://schemas.microsoft.com/office/drawing/2014/main" val="10001"/>
                  </a:ext>
                </a:extLst>
              </a:tr>
              <a:tr h="651626">
                <a:tc>
                  <a:txBody>
                    <a:bodyPr/>
                    <a:lstStyle/>
                    <a:p>
                      <a:r>
                        <a:rPr lang="en-US" sz="2400"/>
                        <a:t>Itasca County</a:t>
                      </a:r>
                      <a:endParaRPr lang="en-US" sz="2400" b="1"/>
                    </a:p>
                  </a:txBody>
                  <a:tcPr/>
                </a:tc>
                <a:tc>
                  <a:txBody>
                    <a:bodyPr/>
                    <a:lstStyle/>
                    <a:p>
                      <a:pPr algn="ctr"/>
                      <a:r>
                        <a:rPr lang="en-US" sz="2400"/>
                        <a:t>13%</a:t>
                      </a:r>
                    </a:p>
                  </a:txBody>
                  <a:tcPr/>
                </a:tc>
                <a:extLst>
                  <a:ext uri="{0D108BD9-81ED-4DB2-BD59-A6C34878D82A}">
                    <a16:rowId xmlns:a16="http://schemas.microsoft.com/office/drawing/2014/main" val="10002"/>
                  </a:ext>
                </a:extLst>
              </a:tr>
              <a:tr h="792865">
                <a:tc>
                  <a:txBody>
                    <a:bodyPr/>
                    <a:lstStyle/>
                    <a:p>
                      <a:r>
                        <a:rPr lang="en-US" sz="2400"/>
                        <a:t>Grand Rapids School District</a:t>
                      </a:r>
                      <a:endParaRPr lang="en-US" sz="2400" b="1"/>
                    </a:p>
                  </a:txBody>
                  <a:tcPr/>
                </a:tc>
                <a:tc>
                  <a:txBody>
                    <a:bodyPr/>
                    <a:lstStyle/>
                    <a:p>
                      <a:pPr algn="ctr"/>
                      <a:r>
                        <a:rPr lang="en-US" sz="2400"/>
                        <a:t>19%</a:t>
                      </a:r>
                    </a:p>
                  </a:txBody>
                  <a:tcPr/>
                </a:tc>
                <a:extLst>
                  <a:ext uri="{0D108BD9-81ED-4DB2-BD59-A6C34878D82A}">
                    <a16:rowId xmlns:a16="http://schemas.microsoft.com/office/drawing/2014/main" val="10003"/>
                  </a:ext>
                </a:extLst>
              </a:tr>
            </a:tbl>
          </a:graphicData>
        </a:graphic>
      </p:graphicFrame>
      <p:pic>
        <p:nvPicPr>
          <p:cNvPr id="1028" name="Picture 4" descr="Boswell Energy Center Unit 4 Retrofit | Projects | Burns &amp; McDonn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7" y="855750"/>
            <a:ext cx="7202714" cy="29261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nvGraphicFramePr>
        <p:xfrm>
          <a:off x="6379029" y="4076244"/>
          <a:ext cx="4844142" cy="2747742"/>
        </p:xfrm>
        <a:graphic>
          <a:graphicData uri="http://schemas.openxmlformats.org/drawingml/2006/table">
            <a:tbl>
              <a:tblPr firstRow="1" bandRow="1">
                <a:tableStyleId>{85BE263C-DBD7-4A20-BB59-AAB30ACAA65A}</a:tableStyleId>
              </a:tblPr>
              <a:tblGrid>
                <a:gridCol w="2655902">
                  <a:extLst>
                    <a:ext uri="{9D8B030D-6E8A-4147-A177-3AD203B41FA5}">
                      <a16:colId xmlns:a16="http://schemas.microsoft.com/office/drawing/2014/main" val="20000"/>
                    </a:ext>
                  </a:extLst>
                </a:gridCol>
                <a:gridCol w="2188240">
                  <a:extLst>
                    <a:ext uri="{9D8B030D-6E8A-4147-A177-3AD203B41FA5}">
                      <a16:colId xmlns:a16="http://schemas.microsoft.com/office/drawing/2014/main" val="20001"/>
                    </a:ext>
                  </a:extLst>
                </a:gridCol>
              </a:tblGrid>
              <a:tr h="641594">
                <a:tc>
                  <a:txBody>
                    <a:bodyPr/>
                    <a:lstStyle/>
                    <a:p>
                      <a:r>
                        <a:rPr lang="en-US" sz="2800"/>
                        <a:t>By</a:t>
                      </a:r>
                      <a:r>
                        <a:rPr lang="en-US" sz="2800" baseline="0"/>
                        <a:t> The Numbers</a:t>
                      </a:r>
                      <a:endParaRPr lang="en-US" sz="2800">
                        <a:solidFill>
                          <a:schemeClr val="tx1"/>
                        </a:solidFill>
                      </a:endParaRPr>
                    </a:p>
                  </a:txBody>
                  <a:tcPr/>
                </a:tc>
                <a:tc>
                  <a:txBody>
                    <a:bodyPr/>
                    <a:lstStyle/>
                    <a:p>
                      <a:pPr algn="ctr"/>
                      <a:r>
                        <a:rPr lang="en-US" sz="2800"/>
                        <a:t>Tax Base</a:t>
                      </a:r>
                      <a:endParaRPr lang="en-US" sz="2800">
                        <a:solidFill>
                          <a:schemeClr val="tx2"/>
                        </a:solidFill>
                      </a:endParaRPr>
                    </a:p>
                  </a:txBody>
                  <a:tcPr/>
                </a:tc>
                <a:extLst>
                  <a:ext uri="{0D108BD9-81ED-4DB2-BD59-A6C34878D82A}">
                    <a16:rowId xmlns:a16="http://schemas.microsoft.com/office/drawing/2014/main" val="10000"/>
                  </a:ext>
                </a:extLst>
              </a:tr>
              <a:tr h="641594">
                <a:tc>
                  <a:txBody>
                    <a:bodyPr/>
                    <a:lstStyle/>
                    <a:p>
                      <a:r>
                        <a:rPr lang="en-US" sz="2400"/>
                        <a:t>Direct Jobs</a:t>
                      </a:r>
                      <a:endParaRPr lang="en-US" sz="2400" b="1"/>
                    </a:p>
                  </a:txBody>
                  <a:tcPr/>
                </a:tc>
                <a:tc>
                  <a:txBody>
                    <a:bodyPr/>
                    <a:lstStyle/>
                    <a:p>
                      <a:pPr algn="ctr"/>
                      <a:r>
                        <a:rPr lang="en-US" sz="2400"/>
                        <a:t>170</a:t>
                      </a:r>
                    </a:p>
                  </a:txBody>
                  <a:tcPr/>
                </a:tc>
                <a:extLst>
                  <a:ext uri="{0D108BD9-81ED-4DB2-BD59-A6C34878D82A}">
                    <a16:rowId xmlns:a16="http://schemas.microsoft.com/office/drawing/2014/main" val="10001"/>
                  </a:ext>
                </a:extLst>
              </a:tr>
              <a:tr h="641594">
                <a:tc>
                  <a:txBody>
                    <a:bodyPr/>
                    <a:lstStyle/>
                    <a:p>
                      <a:r>
                        <a:rPr lang="en-US" sz="2400"/>
                        <a:t>Power</a:t>
                      </a:r>
                      <a:r>
                        <a:rPr lang="en-US" sz="2400" baseline="0"/>
                        <a:t> Generation</a:t>
                      </a:r>
                      <a:endParaRPr lang="en-US" sz="2400" b="1"/>
                    </a:p>
                  </a:txBody>
                  <a:tcPr/>
                </a:tc>
                <a:tc>
                  <a:txBody>
                    <a:bodyPr/>
                    <a:lstStyle/>
                    <a:p>
                      <a:pPr algn="ctr"/>
                      <a:r>
                        <a:rPr lang="en-US" sz="2400"/>
                        <a:t>922.5 MW</a:t>
                      </a:r>
                    </a:p>
                  </a:txBody>
                  <a:tcPr/>
                </a:tc>
                <a:extLst>
                  <a:ext uri="{0D108BD9-81ED-4DB2-BD59-A6C34878D82A}">
                    <a16:rowId xmlns:a16="http://schemas.microsoft.com/office/drawing/2014/main" val="10002"/>
                  </a:ext>
                </a:extLst>
              </a:tr>
              <a:tr h="780658">
                <a:tc>
                  <a:txBody>
                    <a:bodyPr/>
                    <a:lstStyle/>
                    <a:p>
                      <a:r>
                        <a:rPr lang="en-US" sz="2400"/>
                        <a:t>Off</a:t>
                      </a:r>
                      <a:r>
                        <a:rPr lang="en-US" sz="2400" baseline="0"/>
                        <a:t> Coal Date</a:t>
                      </a:r>
                      <a:endParaRPr lang="en-US" sz="2400" b="0"/>
                    </a:p>
                  </a:txBody>
                  <a:tcPr/>
                </a:tc>
                <a:tc>
                  <a:txBody>
                    <a:bodyPr/>
                    <a:lstStyle/>
                    <a:p>
                      <a:pPr algn="ctr"/>
                      <a:r>
                        <a:rPr lang="en-US" sz="2400"/>
                        <a:t>2030</a:t>
                      </a:r>
                      <a:r>
                        <a:rPr lang="en-US" sz="2400" baseline="0"/>
                        <a:t> – Unit 3*</a:t>
                      </a:r>
                    </a:p>
                    <a:p>
                      <a:pPr algn="ctr"/>
                      <a:r>
                        <a:rPr lang="en-US" sz="2400" baseline="0"/>
                        <a:t>2035 – Unit 4*</a:t>
                      </a:r>
                      <a:endParaRPr lang="en-US" sz="2400"/>
                    </a:p>
                  </a:txBody>
                  <a:tcPr/>
                </a:tc>
                <a:extLst>
                  <a:ext uri="{0D108BD9-81ED-4DB2-BD59-A6C34878D82A}">
                    <a16:rowId xmlns:a16="http://schemas.microsoft.com/office/drawing/2014/main" val="10003"/>
                  </a:ext>
                </a:extLst>
              </a:tr>
            </a:tbl>
          </a:graphicData>
        </a:graphic>
      </p:graphicFrame>
      <p:pic>
        <p:nvPicPr>
          <p:cNvPr id="1030" name="Picture 6" descr="Guide to Cohasset, Minnes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104" y="855750"/>
            <a:ext cx="4092467" cy="292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64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3A37-5CAA-4556-8B13-4D3331648EDC}"/>
              </a:ext>
            </a:extLst>
          </p:cNvPr>
          <p:cNvSpPr>
            <a:spLocks noGrp="1"/>
          </p:cNvSpPr>
          <p:nvPr>
            <p:ph type="title"/>
          </p:nvPr>
        </p:nvSpPr>
        <p:spPr>
          <a:xfrm>
            <a:off x="0" y="135616"/>
            <a:ext cx="12192000" cy="899659"/>
          </a:xfrm>
        </p:spPr>
        <p:txBody>
          <a:bodyPr>
            <a:normAutofit fontScale="90000"/>
          </a:bodyPr>
          <a:lstStyle/>
          <a:p>
            <a:r>
              <a:rPr lang="en-US" dirty="0"/>
              <a:t>An Economic Developer’s Dream Host Community Project</a:t>
            </a:r>
          </a:p>
        </p:txBody>
      </p:sp>
      <p:pic>
        <p:nvPicPr>
          <p:cNvPr id="5" name="Picture 4"/>
          <p:cNvPicPr>
            <a:picLocks noChangeAspect="1"/>
          </p:cNvPicPr>
          <p:nvPr/>
        </p:nvPicPr>
        <p:blipFill>
          <a:blip r:embed="rId2"/>
          <a:stretch>
            <a:fillRect/>
          </a:stretch>
        </p:blipFill>
        <p:spPr>
          <a:xfrm>
            <a:off x="229506" y="1186087"/>
            <a:ext cx="6215502" cy="818469"/>
          </a:xfrm>
          <a:prstGeom prst="rect">
            <a:avLst/>
          </a:prstGeom>
        </p:spPr>
      </p:pic>
      <p:pic>
        <p:nvPicPr>
          <p:cNvPr id="6" name="Picture 5"/>
          <p:cNvPicPr>
            <a:picLocks noChangeAspect="1"/>
          </p:cNvPicPr>
          <p:nvPr/>
        </p:nvPicPr>
        <p:blipFill>
          <a:blip r:embed="rId3"/>
          <a:stretch>
            <a:fillRect/>
          </a:stretch>
        </p:blipFill>
        <p:spPr>
          <a:xfrm>
            <a:off x="194180" y="2329540"/>
            <a:ext cx="6248661" cy="1541610"/>
          </a:xfrm>
          <a:prstGeom prst="rect">
            <a:avLst/>
          </a:prstGeom>
        </p:spPr>
      </p:pic>
      <p:pic>
        <p:nvPicPr>
          <p:cNvPr id="7" name="Picture 6"/>
          <p:cNvPicPr>
            <a:picLocks noChangeAspect="1"/>
          </p:cNvPicPr>
          <p:nvPr/>
        </p:nvPicPr>
        <p:blipFill>
          <a:blip r:embed="rId4"/>
          <a:stretch>
            <a:fillRect/>
          </a:stretch>
        </p:blipFill>
        <p:spPr>
          <a:xfrm>
            <a:off x="0" y="4296593"/>
            <a:ext cx="7038975" cy="1457325"/>
          </a:xfrm>
          <a:prstGeom prst="rect">
            <a:avLst/>
          </a:prstGeom>
        </p:spPr>
      </p:pic>
      <p:pic>
        <p:nvPicPr>
          <p:cNvPr id="10" name="Picture 9"/>
          <p:cNvPicPr>
            <a:picLocks noChangeAspect="1"/>
          </p:cNvPicPr>
          <p:nvPr/>
        </p:nvPicPr>
        <p:blipFill>
          <a:blip r:embed="rId5"/>
          <a:stretch>
            <a:fillRect/>
          </a:stretch>
        </p:blipFill>
        <p:spPr>
          <a:xfrm>
            <a:off x="6445008" y="948643"/>
            <a:ext cx="5810250" cy="3248025"/>
          </a:xfrm>
          <a:prstGeom prst="rect">
            <a:avLst/>
          </a:prstGeom>
        </p:spPr>
      </p:pic>
      <p:graphicFrame>
        <p:nvGraphicFramePr>
          <p:cNvPr id="11" name="Table 10"/>
          <p:cNvGraphicFramePr>
            <a:graphicFrameLocks noGrp="1"/>
          </p:cNvGraphicFramePr>
          <p:nvPr/>
        </p:nvGraphicFramePr>
        <p:xfrm>
          <a:off x="7104743" y="4296593"/>
          <a:ext cx="4956627" cy="2327619"/>
        </p:xfrm>
        <a:graphic>
          <a:graphicData uri="http://schemas.openxmlformats.org/drawingml/2006/table">
            <a:tbl>
              <a:tblPr firstRow="1" bandRow="1">
                <a:tableStyleId>{2A488322-F2BA-4B5B-9748-0D474271808F}</a:tableStyleId>
              </a:tblPr>
              <a:tblGrid>
                <a:gridCol w="2627086">
                  <a:extLst>
                    <a:ext uri="{9D8B030D-6E8A-4147-A177-3AD203B41FA5}">
                      <a16:colId xmlns:a16="http://schemas.microsoft.com/office/drawing/2014/main" val="20000"/>
                    </a:ext>
                  </a:extLst>
                </a:gridCol>
                <a:gridCol w="2329541">
                  <a:extLst>
                    <a:ext uri="{9D8B030D-6E8A-4147-A177-3AD203B41FA5}">
                      <a16:colId xmlns:a16="http://schemas.microsoft.com/office/drawing/2014/main" val="20001"/>
                    </a:ext>
                  </a:extLst>
                </a:gridCol>
              </a:tblGrid>
              <a:tr h="519595">
                <a:tc>
                  <a:txBody>
                    <a:bodyPr/>
                    <a:lstStyle/>
                    <a:p>
                      <a:r>
                        <a:rPr lang="en-US" sz="2800">
                          <a:solidFill>
                            <a:schemeClr val="bg1"/>
                          </a:solidFill>
                        </a:rPr>
                        <a:t>By The Numbers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Huber</a:t>
                      </a:r>
                      <a:endParaRPr lang="en-US" sz="2800">
                        <a:solidFill>
                          <a:schemeClr val="tx1"/>
                        </a:solidFill>
                      </a:endParaRPr>
                    </a:p>
                  </a:txBody>
                  <a:tcPr/>
                </a:tc>
                <a:extLst>
                  <a:ext uri="{0D108BD9-81ED-4DB2-BD59-A6C34878D82A}">
                    <a16:rowId xmlns:a16="http://schemas.microsoft.com/office/drawing/2014/main" val="10000"/>
                  </a:ext>
                </a:extLst>
              </a:tr>
              <a:tr h="519595">
                <a:tc>
                  <a:txBody>
                    <a:bodyPr/>
                    <a:lstStyle/>
                    <a:p>
                      <a:r>
                        <a:rPr lang="en-US" sz="2400"/>
                        <a:t>Direct Jobs</a:t>
                      </a:r>
                      <a:endParaRPr lang="en-US" sz="2400" b="1"/>
                    </a:p>
                  </a:txBody>
                  <a:tcPr/>
                </a:tc>
                <a:tc>
                  <a:txBody>
                    <a:bodyPr/>
                    <a:lstStyle/>
                    <a:p>
                      <a:pPr algn="ctr"/>
                      <a:r>
                        <a:rPr lang="en-US" sz="2400"/>
                        <a:t>150</a:t>
                      </a:r>
                    </a:p>
                  </a:txBody>
                  <a:tcPr/>
                </a:tc>
                <a:extLst>
                  <a:ext uri="{0D108BD9-81ED-4DB2-BD59-A6C34878D82A}">
                    <a16:rowId xmlns:a16="http://schemas.microsoft.com/office/drawing/2014/main" val="10001"/>
                  </a:ext>
                </a:extLst>
              </a:tr>
              <a:tr h="656213">
                <a:tc>
                  <a:txBody>
                    <a:bodyPr/>
                    <a:lstStyle/>
                    <a:p>
                      <a:r>
                        <a:rPr lang="en-US" sz="2400"/>
                        <a:t>Capital Investment</a:t>
                      </a:r>
                      <a:endParaRPr lang="en-US" sz="2400" b="1"/>
                    </a:p>
                  </a:txBody>
                  <a:tcPr/>
                </a:tc>
                <a:tc>
                  <a:txBody>
                    <a:bodyPr/>
                    <a:lstStyle/>
                    <a:p>
                      <a:pPr algn="ctr"/>
                      <a:r>
                        <a:rPr lang="en-US" sz="2400"/>
                        <a:t>$440M</a:t>
                      </a:r>
                    </a:p>
                  </a:txBody>
                  <a:tcPr/>
                </a:tc>
                <a:extLst>
                  <a:ext uri="{0D108BD9-81ED-4DB2-BD59-A6C34878D82A}">
                    <a16:rowId xmlns:a16="http://schemas.microsoft.com/office/drawing/2014/main" val="10002"/>
                  </a:ext>
                </a:extLst>
              </a:tr>
              <a:tr h="632216">
                <a:tc>
                  <a:txBody>
                    <a:bodyPr/>
                    <a:lstStyle/>
                    <a:p>
                      <a:r>
                        <a:rPr lang="en-US" sz="2400" err="1"/>
                        <a:t>Avg</a:t>
                      </a:r>
                      <a:r>
                        <a:rPr lang="en-US" sz="2400"/>
                        <a:t> Wage</a:t>
                      </a:r>
                      <a:endParaRPr lang="en-US" sz="2400" b="1"/>
                    </a:p>
                  </a:txBody>
                  <a:tcPr/>
                </a:tc>
                <a:tc>
                  <a:txBody>
                    <a:bodyPr/>
                    <a:lstStyle/>
                    <a:p>
                      <a:pPr algn="ctr"/>
                      <a:r>
                        <a:rPr lang="en-US" sz="2400"/>
                        <a:t>$30+/hour</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21169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3A37-5CAA-4556-8B13-4D3331648EDC}"/>
              </a:ext>
            </a:extLst>
          </p:cNvPr>
          <p:cNvSpPr>
            <a:spLocks noGrp="1"/>
          </p:cNvSpPr>
          <p:nvPr>
            <p:ph type="title"/>
          </p:nvPr>
        </p:nvSpPr>
        <p:spPr>
          <a:xfrm>
            <a:off x="0" y="72151"/>
            <a:ext cx="10515600" cy="1325563"/>
          </a:xfrm>
        </p:spPr>
        <p:txBody>
          <a:bodyPr/>
          <a:lstStyle/>
          <a:p>
            <a:r>
              <a:rPr lang="en-US" dirty="0"/>
              <a:t>Dueling Headlines</a:t>
            </a:r>
          </a:p>
        </p:txBody>
      </p:sp>
      <p:pic>
        <p:nvPicPr>
          <p:cNvPr id="3" name="Picture 2"/>
          <p:cNvPicPr>
            <a:picLocks noChangeAspect="1"/>
          </p:cNvPicPr>
          <p:nvPr/>
        </p:nvPicPr>
        <p:blipFill>
          <a:blip r:embed="rId3"/>
          <a:stretch>
            <a:fillRect/>
          </a:stretch>
        </p:blipFill>
        <p:spPr>
          <a:xfrm>
            <a:off x="343703" y="5686512"/>
            <a:ext cx="5247800" cy="1130417"/>
          </a:xfrm>
          <a:prstGeom prst="rect">
            <a:avLst/>
          </a:prstGeom>
        </p:spPr>
      </p:pic>
      <p:pic>
        <p:nvPicPr>
          <p:cNvPr id="4" name="Picture 3"/>
          <p:cNvPicPr>
            <a:picLocks noChangeAspect="1"/>
          </p:cNvPicPr>
          <p:nvPr/>
        </p:nvPicPr>
        <p:blipFill>
          <a:blip r:embed="rId4"/>
          <a:stretch>
            <a:fillRect/>
          </a:stretch>
        </p:blipFill>
        <p:spPr>
          <a:xfrm>
            <a:off x="5989644" y="5889902"/>
            <a:ext cx="5005161" cy="723638"/>
          </a:xfrm>
          <a:prstGeom prst="rect">
            <a:avLst/>
          </a:prstGeom>
        </p:spPr>
      </p:pic>
      <p:pic>
        <p:nvPicPr>
          <p:cNvPr id="9" name="Picture 8"/>
          <p:cNvPicPr>
            <a:picLocks noChangeAspect="1"/>
          </p:cNvPicPr>
          <p:nvPr/>
        </p:nvPicPr>
        <p:blipFill>
          <a:blip r:embed="rId5"/>
          <a:stretch>
            <a:fillRect/>
          </a:stretch>
        </p:blipFill>
        <p:spPr>
          <a:xfrm>
            <a:off x="3535566" y="5026520"/>
            <a:ext cx="8442264" cy="729338"/>
          </a:xfrm>
          <a:prstGeom prst="rect">
            <a:avLst/>
          </a:prstGeom>
        </p:spPr>
      </p:pic>
      <p:pic>
        <p:nvPicPr>
          <p:cNvPr id="11" name="Picture 10"/>
          <p:cNvPicPr>
            <a:picLocks noChangeAspect="1"/>
          </p:cNvPicPr>
          <p:nvPr/>
        </p:nvPicPr>
        <p:blipFill>
          <a:blip r:embed="rId6"/>
          <a:stretch>
            <a:fillRect/>
          </a:stretch>
        </p:blipFill>
        <p:spPr>
          <a:xfrm>
            <a:off x="5353054" y="486309"/>
            <a:ext cx="6146346" cy="875229"/>
          </a:xfrm>
          <a:prstGeom prst="rect">
            <a:avLst/>
          </a:prstGeom>
        </p:spPr>
      </p:pic>
      <p:pic>
        <p:nvPicPr>
          <p:cNvPr id="13" name="Picture 12"/>
          <p:cNvPicPr>
            <a:picLocks noChangeAspect="1"/>
          </p:cNvPicPr>
          <p:nvPr/>
        </p:nvPicPr>
        <p:blipFill>
          <a:blip r:embed="rId7"/>
          <a:stretch>
            <a:fillRect/>
          </a:stretch>
        </p:blipFill>
        <p:spPr>
          <a:xfrm>
            <a:off x="438297" y="1582939"/>
            <a:ext cx="9401175" cy="847725"/>
          </a:xfrm>
          <a:prstGeom prst="rect">
            <a:avLst/>
          </a:prstGeom>
        </p:spPr>
      </p:pic>
      <p:pic>
        <p:nvPicPr>
          <p:cNvPr id="12" name="Picture 11"/>
          <p:cNvPicPr>
            <a:picLocks noChangeAspect="1"/>
          </p:cNvPicPr>
          <p:nvPr/>
        </p:nvPicPr>
        <p:blipFill>
          <a:blip r:embed="rId8"/>
          <a:stretch>
            <a:fillRect/>
          </a:stretch>
        </p:blipFill>
        <p:spPr>
          <a:xfrm>
            <a:off x="5138884" y="2115205"/>
            <a:ext cx="6838946" cy="1126069"/>
          </a:xfrm>
          <a:prstGeom prst="rect">
            <a:avLst/>
          </a:prstGeom>
        </p:spPr>
      </p:pic>
      <p:pic>
        <p:nvPicPr>
          <p:cNvPr id="3074" name="Picture 2" descr="Thumb icon set. Like,dislike and neutral icon. Thumbs up in green, neutral  in yellow and thumbs down in red Stock Photo - Alamy"/>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5747" r="-331" b="31256"/>
          <a:stretch/>
        </p:blipFill>
        <p:spPr bwMode="auto">
          <a:xfrm rot="1258335">
            <a:off x="3596898" y="3235877"/>
            <a:ext cx="3627216" cy="135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60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set silhouette of scaffolding in construction site">
            <a:extLst>
              <a:ext uri="{FF2B5EF4-FFF2-40B4-BE49-F238E27FC236}">
                <a16:creationId xmlns:a16="http://schemas.microsoft.com/office/drawing/2014/main" id="{4D076729-EB4A-B024-42EB-5017C1B96409}"/>
              </a:ext>
            </a:extLst>
          </p:cNvPr>
          <p:cNvPicPr>
            <a:picLocks noChangeAspect="1"/>
          </p:cNvPicPr>
          <p:nvPr/>
        </p:nvPicPr>
        <p:blipFill rotWithShape="1">
          <a:blip r:embed="rId3">
            <a:alphaModFix amt="35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C2403779-0EF8-4CE1-89E2-E840E764E635}"/>
              </a:ext>
            </a:extLst>
          </p:cNvPr>
          <p:cNvSpPr>
            <a:spLocks noGrp="1"/>
          </p:cNvSpPr>
          <p:nvPr>
            <p:ph type="title"/>
          </p:nvPr>
        </p:nvSpPr>
        <p:spPr>
          <a:xfrm>
            <a:off x="838199" y="1065862"/>
            <a:ext cx="6052955" cy="4726276"/>
          </a:xfrm>
        </p:spPr>
        <p:txBody>
          <a:bodyPr>
            <a:normAutofit/>
          </a:bodyPr>
          <a:lstStyle/>
          <a:p>
            <a:pPr algn="r"/>
            <a:r>
              <a:rPr lang="en-US" sz="8000">
                <a:ln w="22225">
                  <a:solidFill>
                    <a:srgbClr val="FFFFFF"/>
                  </a:solidFill>
                </a:ln>
                <a:noFill/>
              </a:rPr>
              <a:t>Conclusions</a:t>
            </a:r>
          </a:p>
        </p:txBody>
      </p:sp>
      <p:cxnSp>
        <p:nvCxnSpPr>
          <p:cNvPr id="24" name="Straight Connector 23">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A34069-DD20-4117-8806-A38E19E13883}"/>
              </a:ext>
            </a:extLst>
          </p:cNvPr>
          <p:cNvSpPr>
            <a:spLocks noGrp="1"/>
          </p:cNvSpPr>
          <p:nvPr>
            <p:ph idx="1"/>
          </p:nvPr>
        </p:nvSpPr>
        <p:spPr>
          <a:xfrm>
            <a:off x="7534641" y="1065862"/>
            <a:ext cx="3860002" cy="4726276"/>
          </a:xfrm>
        </p:spPr>
        <p:txBody>
          <a:bodyPr anchor="ctr">
            <a:normAutofit/>
          </a:bodyPr>
          <a:lstStyle/>
          <a:p>
            <a:r>
              <a:rPr lang="en-US" sz="2000">
                <a:solidFill>
                  <a:srgbClr val="FFFFFF"/>
                </a:solidFill>
              </a:rPr>
              <a:t>Rural economic development requires regional solutions, and tools don’t always fit situations well</a:t>
            </a:r>
          </a:p>
          <a:p>
            <a:r>
              <a:rPr lang="en-US" sz="2000">
                <a:solidFill>
                  <a:srgbClr val="FFFFFF"/>
                </a:solidFill>
              </a:rPr>
              <a:t>Lots of decisions about rural economic development get made in non-rural places</a:t>
            </a:r>
          </a:p>
          <a:p>
            <a:r>
              <a:rPr lang="en-US" sz="2000">
                <a:solidFill>
                  <a:srgbClr val="FFFFFF"/>
                </a:solidFill>
              </a:rPr>
              <a:t>Getting things done requires the creation of formal and informal structures for collaboration</a:t>
            </a:r>
          </a:p>
          <a:p>
            <a:r>
              <a:rPr lang="en-US" sz="2000">
                <a:solidFill>
                  <a:srgbClr val="FFFFFF"/>
                </a:solidFill>
              </a:rPr>
              <a:t>The process requires vision and seeing how all the parts fit together</a:t>
            </a:r>
          </a:p>
          <a:p>
            <a:r>
              <a:rPr lang="en-US" sz="2000">
                <a:solidFill>
                  <a:srgbClr val="FFFFFF"/>
                </a:solidFill>
              </a:rPr>
              <a:t>Even in the best case scenarios, it’s not always easy!</a:t>
            </a:r>
          </a:p>
        </p:txBody>
      </p:sp>
    </p:spTree>
    <p:extLst>
      <p:ext uri="{BB962C8B-B14F-4D97-AF65-F5344CB8AC3E}">
        <p14:creationId xmlns:p14="http://schemas.microsoft.com/office/powerpoint/2010/main" val="313272193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6DFCF-7A15-434D-9843-72F662997FDC}"/>
              </a:ext>
            </a:extLst>
          </p:cNvPr>
          <p:cNvSpPr>
            <a:spLocks noGrp="1"/>
          </p:cNvSpPr>
          <p:nvPr>
            <p:ph type="title"/>
          </p:nvPr>
        </p:nvSpPr>
        <p:spPr/>
        <p:txBody>
          <a:bodyPr/>
          <a:lstStyle/>
          <a:p>
            <a:r>
              <a:rPr lang="en-US" dirty="0"/>
              <a:t>Regional Partners</a:t>
            </a:r>
          </a:p>
        </p:txBody>
      </p:sp>
      <p:pic>
        <p:nvPicPr>
          <p:cNvPr id="8200" name="Picture 8" descr="Non-Traditional Lenders Forum - The Northspan Group, Inc.">
            <a:extLst>
              <a:ext uri="{FF2B5EF4-FFF2-40B4-BE49-F238E27FC236}">
                <a16:creationId xmlns:a16="http://schemas.microsoft.com/office/drawing/2014/main" id="{547E5D29-DDCD-4B6E-B225-54791DDA2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17" y="3429000"/>
            <a:ext cx="7119257" cy="274925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Natural Resources Research Institute at University of Minnesota Duluth |  LinkedIn">
            <a:extLst>
              <a:ext uri="{FF2B5EF4-FFF2-40B4-BE49-F238E27FC236}">
                <a16:creationId xmlns:a16="http://schemas.microsoft.com/office/drawing/2014/main" id="{7D35C17C-F365-4935-8531-8AD42C688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23" y="2298238"/>
            <a:ext cx="1321254" cy="1321254"/>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Apex">
            <a:extLst>
              <a:ext uri="{FF2B5EF4-FFF2-40B4-BE49-F238E27FC236}">
                <a16:creationId xmlns:a16="http://schemas.microsoft.com/office/drawing/2014/main" id="{17305ADC-C3D3-424B-A570-71B5B349D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421" y="1690688"/>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Minnesota Power an ALLETE Company - Home | Facebook">
            <a:extLst>
              <a:ext uri="{FF2B5EF4-FFF2-40B4-BE49-F238E27FC236}">
                <a16:creationId xmlns:a16="http://schemas.microsoft.com/office/drawing/2014/main" id="{D74E917C-1DEE-47E4-8C87-147450413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056" y="188966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Image result for blandin foundation logo">
            <a:extLst>
              <a:ext uri="{FF2B5EF4-FFF2-40B4-BE49-F238E27FC236}">
                <a16:creationId xmlns:a16="http://schemas.microsoft.com/office/drawing/2014/main" id="{7B3E7B6E-A33D-42BF-AFF7-673CCF312B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696" y="317947"/>
            <a:ext cx="2579913" cy="19311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D3FECFE-D1B6-4883-93E1-E251A8A5D8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7457" y="5167312"/>
            <a:ext cx="2503608" cy="728297"/>
          </a:xfrm>
          <a:prstGeom prst="rect">
            <a:avLst/>
          </a:prstGeom>
        </p:spPr>
      </p:pic>
      <p:pic>
        <p:nvPicPr>
          <p:cNvPr id="8214" name="Picture 22" descr="Iron Range Resources &amp; Rehabilitation on Twitter: &quot;⚡️RAMS to host electric  vehicle charging stations webinar on Thursday, Dec. 16⚡️ Learn more and  register: https://t.co/9XLdUbuCIM https://t.co/WsXLKhn96j&quot; / Twitter">
            <a:extLst>
              <a:ext uri="{FF2B5EF4-FFF2-40B4-BE49-F238E27FC236}">
                <a16:creationId xmlns:a16="http://schemas.microsoft.com/office/drawing/2014/main" id="{6083E552-621F-480B-A989-425A537A12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3918" y="575234"/>
            <a:ext cx="301942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Northeast Service Cooperative / Homepage">
            <a:extLst>
              <a:ext uri="{FF2B5EF4-FFF2-40B4-BE49-F238E27FC236}">
                <a16:creationId xmlns:a16="http://schemas.microsoft.com/office/drawing/2014/main" id="{61476E05-7081-CBFA-7F86-E8E083CB7D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4041" y="2488730"/>
            <a:ext cx="3224892" cy="9402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58617BF-8B8B-B7FE-F9C4-DB7AE26B36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918" y="3867011"/>
            <a:ext cx="2909548" cy="98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76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6E91-45AC-4F3C-8D4D-3B456AC5B9F9}"/>
              </a:ext>
            </a:extLst>
          </p:cNvPr>
          <p:cNvSpPr>
            <a:spLocks noGrp="1"/>
          </p:cNvSpPr>
          <p:nvPr>
            <p:ph type="title"/>
          </p:nvPr>
        </p:nvSpPr>
        <p:spPr>
          <a:xfrm>
            <a:off x="4012443" y="4928180"/>
            <a:ext cx="3521122" cy="1286354"/>
          </a:xfrm>
        </p:spPr>
        <p:txBody>
          <a:bodyPr>
            <a:normAutofit/>
          </a:bodyPr>
          <a:lstStyle/>
          <a:p>
            <a:pPr algn="r"/>
            <a:r>
              <a:rPr lang="en-US" sz="3800"/>
              <a:t>Regional Planning</a:t>
            </a:r>
          </a:p>
        </p:txBody>
      </p:sp>
      <p:sp>
        <p:nvSpPr>
          <p:cNvPr id="90" name="Rectangle 89">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7" name="Picture 17" descr="Northland Foundation - McKnight Foundation">
            <a:extLst>
              <a:ext uri="{FF2B5EF4-FFF2-40B4-BE49-F238E27FC236}">
                <a16:creationId xmlns:a16="http://schemas.microsoft.com/office/drawing/2014/main" id="{C6DAB22B-139D-4697-B0B7-F92156A6F1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07" y="754887"/>
            <a:ext cx="1109131" cy="577746"/>
          </a:xfrm>
          <a:prstGeom prst="rect">
            <a:avLst/>
          </a:prstGeom>
          <a:noFill/>
          <a:extLst>
            <a:ext uri="{909E8E84-426E-40DD-AFC4-6F175D3DCCD1}">
              <a14:hiddenFill xmlns:a14="http://schemas.microsoft.com/office/drawing/2010/main">
                <a:solidFill>
                  <a:srgbClr val="FFFFFF"/>
                </a:solidFill>
              </a14:hiddenFill>
            </a:ext>
          </a:extLst>
        </p:spPr>
      </p:pic>
      <p:sp>
        <p:nvSpPr>
          <p:cNvPr id="92" name="Right Triangle 91">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1" name="Picture 11" descr="Image result for blandin foundation logo">
            <a:extLst>
              <a:ext uri="{FF2B5EF4-FFF2-40B4-BE49-F238E27FC236}">
                <a16:creationId xmlns:a16="http://schemas.microsoft.com/office/drawing/2014/main" id="{86CA2CAB-DFCE-4D89-A32C-827FC8F5A71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17219" y="279832"/>
            <a:ext cx="1259675" cy="942914"/>
          </a:xfrm>
          <a:prstGeom prst="rect">
            <a:avLst/>
          </a:prstGeom>
          <a:noFill/>
          <a:extLst>
            <a:ext uri="{909E8E84-426E-40DD-AFC4-6F175D3DCCD1}">
              <a14:hiddenFill xmlns:a14="http://schemas.microsoft.com/office/drawing/2010/main">
                <a:solidFill>
                  <a:srgbClr val="FFFFFF"/>
                </a:solidFill>
              </a14:hiddenFill>
            </a:ext>
          </a:extLst>
        </p:spPr>
      </p:pic>
      <p:sp>
        <p:nvSpPr>
          <p:cNvPr id="96" name="Right Triangle 95">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5" name="Picture 15" descr="Iron Range Resources and Rehabilitation Board (IRRRB) Home Page / Iron  Range Resources and Rehabilitation Board (IRRRB)">
            <a:extLst>
              <a:ext uri="{FF2B5EF4-FFF2-40B4-BE49-F238E27FC236}">
                <a16:creationId xmlns:a16="http://schemas.microsoft.com/office/drawing/2014/main" id="{0C5A6FA9-22FC-4315-AC93-DB538BAC4FE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13741" y="1831975"/>
            <a:ext cx="1674145" cy="669658"/>
          </a:xfrm>
          <a:prstGeom prst="rect">
            <a:avLst/>
          </a:prstGeom>
          <a:noFill/>
          <a:extLst>
            <a:ext uri="{909E8E84-426E-40DD-AFC4-6F175D3DCCD1}">
              <a14:hiddenFill xmlns:a14="http://schemas.microsoft.com/office/drawing/2010/main">
                <a:solidFill>
                  <a:srgbClr val="FFFFFF"/>
                </a:solidFill>
              </a14:hiddenFill>
            </a:ext>
          </a:extLst>
        </p:spPr>
      </p:pic>
      <p:sp>
        <p:nvSpPr>
          <p:cNvPr id="106" name="Right Triangle 105">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3F4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39" name="Picture 19" descr="Energy Transition Office / Minnesota Department of Employment and Economic  Development">
            <a:extLst>
              <a:ext uri="{FF2B5EF4-FFF2-40B4-BE49-F238E27FC236}">
                <a16:creationId xmlns:a16="http://schemas.microsoft.com/office/drawing/2014/main" id="{5A9DE0FE-D479-4462-9BB4-36D1CFBF88A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725353" y="1269744"/>
            <a:ext cx="3716019" cy="929004"/>
          </a:xfrm>
          <a:prstGeom prst="rect">
            <a:avLst/>
          </a:prstGeom>
          <a:noFill/>
          <a:extLst>
            <a:ext uri="{909E8E84-426E-40DD-AFC4-6F175D3DCCD1}">
              <a14:hiddenFill xmlns:a14="http://schemas.microsoft.com/office/drawing/2010/main">
                <a:solidFill>
                  <a:srgbClr val="FFFFFF"/>
                </a:solidFill>
              </a14:hiddenFill>
            </a:ext>
          </a:extLst>
        </p:spPr>
      </p:pic>
      <p:sp>
        <p:nvSpPr>
          <p:cNvPr id="108" name="Right Triangle 107">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ight Triangle 111">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16" name="Right Triangle 115">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33" name="Picture 13" descr="https://ardc.org/wp-content/uploads/2021/01/CEDSLogo_Blue_9-25-20-300x281.png">
            <a:extLst>
              <a:ext uri="{FF2B5EF4-FFF2-40B4-BE49-F238E27FC236}">
                <a16:creationId xmlns:a16="http://schemas.microsoft.com/office/drawing/2014/main" id="{90E81EC2-BE3F-4119-AD60-8F54041BA87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6047" y="3631071"/>
            <a:ext cx="2032216" cy="19035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charge the Range public forum scheduled for June 6">
            <a:extLst>
              <a:ext uri="{FF2B5EF4-FFF2-40B4-BE49-F238E27FC236}">
                <a16:creationId xmlns:a16="http://schemas.microsoft.com/office/drawing/2014/main" id="{88F955FF-70FC-48D6-8665-A55EA01C1DC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85397" y="3221646"/>
            <a:ext cx="3113886" cy="1127009"/>
          </a:xfrm>
          <a:prstGeom prst="rect">
            <a:avLst/>
          </a:prstGeom>
          <a:noFill/>
          <a:extLst>
            <a:ext uri="{909E8E84-426E-40DD-AFC4-6F175D3DCCD1}">
              <a14:hiddenFill xmlns:a14="http://schemas.microsoft.com/office/drawing/2010/main">
                <a:solidFill>
                  <a:srgbClr val="FFFFFF"/>
                </a:solidFill>
              </a14:hiddenFill>
            </a:ext>
          </a:extLst>
        </p:spPr>
      </p:pic>
      <p:sp>
        <p:nvSpPr>
          <p:cNvPr id="118" name="Right Triangle 117">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141" name="Content Placeholder 2">
            <a:extLst>
              <a:ext uri="{FF2B5EF4-FFF2-40B4-BE49-F238E27FC236}">
                <a16:creationId xmlns:a16="http://schemas.microsoft.com/office/drawing/2014/main" id="{BB2B02C5-1524-C43B-A7AD-C2D5A735DAE3}"/>
              </a:ext>
            </a:extLst>
          </p:cNvPr>
          <p:cNvGraphicFramePr>
            <a:graphicFrameLocks noGrp="1"/>
          </p:cNvGraphicFramePr>
          <p:nvPr>
            <p:ph idx="1"/>
            <p:extLst>
              <p:ext uri="{D42A27DB-BD31-4B8C-83A1-F6EECF244321}">
                <p14:modId xmlns:p14="http://schemas.microsoft.com/office/powerpoint/2010/main" val="1881296271"/>
              </p:ext>
            </p:extLst>
          </p:nvPr>
        </p:nvGraphicFramePr>
        <p:xfrm>
          <a:off x="7855297" y="3153048"/>
          <a:ext cx="3706577" cy="30614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372906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2" name="Picture 68" descr="Minnesota Discovery Center - Home | Facebook">
            <a:extLst>
              <a:ext uri="{FF2B5EF4-FFF2-40B4-BE49-F238E27FC236}">
                <a16:creationId xmlns:a16="http://schemas.microsoft.com/office/drawing/2014/main" id="{058963CE-D15E-48C7-B113-62A8FF066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977" y="2730329"/>
            <a:ext cx="983854" cy="9882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93A2A1-9571-4D8E-9B6E-9A212AD818B7}"/>
              </a:ext>
            </a:extLst>
          </p:cNvPr>
          <p:cNvSpPr>
            <a:spLocks noGrp="1"/>
          </p:cNvSpPr>
          <p:nvPr>
            <p:ph type="title"/>
          </p:nvPr>
        </p:nvSpPr>
        <p:spPr>
          <a:xfrm>
            <a:off x="442569" y="-50817"/>
            <a:ext cx="11439596" cy="851613"/>
          </a:xfrm>
        </p:spPr>
        <p:txBody>
          <a:bodyPr>
            <a:normAutofit fontScale="90000"/>
          </a:bodyPr>
          <a:lstStyle/>
          <a:p>
            <a:r>
              <a:rPr lang="en-US" dirty="0"/>
              <a:t>Recreation via Reclamation, Trails, Culture &amp; Tourism</a:t>
            </a:r>
          </a:p>
        </p:txBody>
      </p:sp>
      <p:pic>
        <p:nvPicPr>
          <p:cNvPr id="1028" name="Picture 4" descr="Redhead Mountain Bike Park">
            <a:extLst>
              <a:ext uri="{FF2B5EF4-FFF2-40B4-BE49-F238E27FC236}">
                <a16:creationId xmlns:a16="http://schemas.microsoft.com/office/drawing/2014/main" id="{037D97F1-0249-4E7D-8FE8-8BCFA5F44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683" y="629090"/>
            <a:ext cx="2682308" cy="179191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ron Trail Motors Event Center on the road to success | Around the Region |  businessnorth.com">
            <a:extLst>
              <a:ext uri="{FF2B5EF4-FFF2-40B4-BE49-F238E27FC236}">
                <a16:creationId xmlns:a16="http://schemas.microsoft.com/office/drawing/2014/main" id="{82CC0C0F-F927-41A0-9020-467A90280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2590" y="4741839"/>
            <a:ext cx="4275008" cy="187898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iron trail motors event center mn">
            <a:extLst>
              <a:ext uri="{FF2B5EF4-FFF2-40B4-BE49-F238E27FC236}">
                <a16:creationId xmlns:a16="http://schemas.microsoft.com/office/drawing/2014/main" id="{6B9765FC-C141-4953-B54E-7EAE0C6F55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1745" y="6122228"/>
            <a:ext cx="2190399" cy="67317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ATV &amp; OHV Trails to Ride on The Iron Range">
            <a:extLst>
              <a:ext uri="{FF2B5EF4-FFF2-40B4-BE49-F238E27FC236}">
                <a16:creationId xmlns:a16="http://schemas.microsoft.com/office/drawing/2014/main" id="{4763C700-E327-4307-8C14-478B696540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3723" y="4246212"/>
            <a:ext cx="5585335" cy="242413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Ride the Range Logo">
            <a:extLst>
              <a:ext uri="{FF2B5EF4-FFF2-40B4-BE49-F238E27FC236}">
                <a16:creationId xmlns:a16="http://schemas.microsoft.com/office/drawing/2014/main" id="{407C5DD7-A6B3-4B08-81CA-BC9F25FA71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70837" y="1606185"/>
            <a:ext cx="13049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Lake Ore Be Gone and Sherwood Forest Campground | Heart of the Continent">
            <a:extLst>
              <a:ext uri="{FF2B5EF4-FFF2-40B4-BE49-F238E27FC236}">
                <a16:creationId xmlns:a16="http://schemas.microsoft.com/office/drawing/2014/main" id="{D962A608-176A-4C2C-B71C-70C66DA150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72" y="4135961"/>
            <a:ext cx="1872105" cy="249614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Judson Mine DGC - Buhl, MN | UDisc Disc Golf Course Directory">
            <a:extLst>
              <a:ext uri="{FF2B5EF4-FFF2-40B4-BE49-F238E27FC236}">
                <a16:creationId xmlns:a16="http://schemas.microsoft.com/office/drawing/2014/main" id="{9A54A5B0-DE5F-4084-BF15-6AAB5B5712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576" y="2586405"/>
            <a:ext cx="1956169" cy="146523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ull Rust">
            <a:extLst>
              <a:ext uri="{FF2B5EF4-FFF2-40B4-BE49-F238E27FC236}">
                <a16:creationId xmlns:a16="http://schemas.microsoft.com/office/drawing/2014/main" id="{83DDF86B-BC8F-45D8-BF00-75D5DEFDFF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416" y="752331"/>
            <a:ext cx="3180650" cy="179191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Virginia Parks and Recreation - Home | Facebook">
            <a:extLst>
              <a:ext uri="{FF2B5EF4-FFF2-40B4-BE49-F238E27FC236}">
                <a16:creationId xmlns:a16="http://schemas.microsoft.com/office/drawing/2014/main" id="{AB60C0EA-42DA-4AD1-8B6F-48003BF782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6622" y="2629527"/>
            <a:ext cx="3060388" cy="20365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ayaking">
            <a:extLst>
              <a:ext uri="{FF2B5EF4-FFF2-40B4-BE49-F238E27FC236}">
                <a16:creationId xmlns:a16="http://schemas.microsoft.com/office/drawing/2014/main" id="{D38AE227-8D77-4049-A0AC-48B2A1FAB0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15434" y="730911"/>
            <a:ext cx="3180650" cy="212438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Hibbing Splash Pad">
            <a:extLst>
              <a:ext uri="{FF2B5EF4-FFF2-40B4-BE49-F238E27FC236}">
                <a16:creationId xmlns:a16="http://schemas.microsoft.com/office/drawing/2014/main" id="{231DC02D-F2C6-4D4F-BE6B-E6EDCF1770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0439" y="821206"/>
            <a:ext cx="2572615" cy="171215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64" descr="https://ironrange.org/wp-content/uploads/2015/07/ATV-Dad-and-kid-2014.jpg">
            <a:extLst>
              <a:ext uri="{FF2B5EF4-FFF2-40B4-BE49-F238E27FC236}">
                <a16:creationId xmlns:a16="http://schemas.microsoft.com/office/drawing/2014/main" id="{A431A2FC-4FA0-4FCB-98EF-4164E531F5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94" name="Picture 70" descr="Golf | Giants Ridge">
            <a:extLst>
              <a:ext uri="{FF2B5EF4-FFF2-40B4-BE49-F238E27FC236}">
                <a16:creationId xmlns:a16="http://schemas.microsoft.com/office/drawing/2014/main" id="{96FA4E08-F273-4247-B79D-A47D05982D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29683" y="247433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Giants Ridge | #1 Minnesota Family Vacation Destination">
            <a:extLst>
              <a:ext uri="{FF2B5EF4-FFF2-40B4-BE49-F238E27FC236}">
                <a16:creationId xmlns:a16="http://schemas.microsoft.com/office/drawing/2014/main" id="{B758857A-5251-4CD7-85DD-674080AEA4E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3723" y="3593603"/>
            <a:ext cx="1505960" cy="623808"/>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ropped-logo-2.png">
            <a:extLst>
              <a:ext uri="{FF2B5EF4-FFF2-40B4-BE49-F238E27FC236}">
                <a16:creationId xmlns:a16="http://schemas.microsoft.com/office/drawing/2014/main" id="{94FC2B62-06E7-4BCB-88A2-31E788ADD01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2223" y="695325"/>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Lake Vermilion - Soudan Underground Mine State Park | Explore Minnesota">
            <a:extLst>
              <a:ext uri="{FF2B5EF4-FFF2-40B4-BE49-F238E27FC236}">
                <a16:creationId xmlns:a16="http://schemas.microsoft.com/office/drawing/2014/main" id="{028CBA4F-F93C-44D0-8226-8F8C3B6A2E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97085" y="2822257"/>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75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C603-4181-4891-AD54-51FB7FFF6BF1}"/>
              </a:ext>
            </a:extLst>
          </p:cNvPr>
          <p:cNvSpPr>
            <a:spLocks noGrp="1"/>
          </p:cNvSpPr>
          <p:nvPr>
            <p:ph type="title"/>
          </p:nvPr>
        </p:nvSpPr>
        <p:spPr>
          <a:xfrm>
            <a:off x="439342" y="0"/>
            <a:ext cx="11010850" cy="1325563"/>
          </a:xfrm>
        </p:spPr>
        <p:txBody>
          <a:bodyPr>
            <a:normAutofit/>
          </a:bodyPr>
          <a:lstStyle/>
          <a:p>
            <a:r>
              <a:rPr lang="en-US" dirty="0"/>
              <a:t>Downtown &amp; Business Corridor Beautification</a:t>
            </a:r>
          </a:p>
        </p:txBody>
      </p:sp>
      <p:pic>
        <p:nvPicPr>
          <p:cNvPr id="4" name="Picture 2" descr="May be an image of bicycle, outdoors and brick wall">
            <a:extLst>
              <a:ext uri="{FF2B5EF4-FFF2-40B4-BE49-F238E27FC236}">
                <a16:creationId xmlns:a16="http://schemas.microsoft.com/office/drawing/2014/main" id="{775CD336-3A4B-40B6-BDEE-320411B5F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273" y="3331607"/>
            <a:ext cx="3098331" cy="3098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6" descr="Adam Swanson - Art and Street Murals | Wescover">
            <a:extLst>
              <a:ext uri="{FF2B5EF4-FFF2-40B4-BE49-F238E27FC236}">
                <a16:creationId xmlns:a16="http://schemas.microsoft.com/office/drawing/2014/main" id="{97986E3F-CD76-4655-8DF0-A12FD7E06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272" y="1087766"/>
            <a:ext cx="3098331" cy="21812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65BD5D2-A864-4CC9-A470-A6A1095A78D8}"/>
              </a:ext>
            </a:extLst>
          </p:cNvPr>
          <p:cNvPicPr>
            <a:picLocks noChangeAspect="1"/>
          </p:cNvPicPr>
          <p:nvPr/>
        </p:nvPicPr>
        <p:blipFill>
          <a:blip r:embed="rId5"/>
          <a:stretch>
            <a:fillRect/>
          </a:stretch>
        </p:blipFill>
        <p:spPr>
          <a:xfrm>
            <a:off x="482708" y="1114251"/>
            <a:ext cx="3920171" cy="2940128"/>
          </a:xfrm>
          <a:prstGeom prst="rect">
            <a:avLst/>
          </a:prstGeom>
        </p:spPr>
      </p:pic>
      <p:pic>
        <p:nvPicPr>
          <p:cNvPr id="31" name="Picture 8" descr="Taconite Rock">
            <a:extLst>
              <a:ext uri="{FF2B5EF4-FFF2-40B4-BE49-F238E27FC236}">
                <a16:creationId xmlns:a16="http://schemas.microsoft.com/office/drawing/2014/main" id="{84EAD40E-0590-43B6-96C6-6E19EE2D4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4352" y="1200836"/>
            <a:ext cx="1884024" cy="251566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Downtown Streetscapes / Iron Range Resources and Rehabilitation Board  (IRRRB)">
            <a:extLst>
              <a:ext uri="{FF2B5EF4-FFF2-40B4-BE49-F238E27FC236}">
                <a16:creationId xmlns:a16="http://schemas.microsoft.com/office/drawing/2014/main" id="{54A0CB00-2EF9-4A33-A264-66913159DA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342" y="4202943"/>
            <a:ext cx="3976776" cy="2226995"/>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Green space">
            <a:extLst>
              <a:ext uri="{FF2B5EF4-FFF2-40B4-BE49-F238E27FC236}">
                <a16:creationId xmlns:a16="http://schemas.microsoft.com/office/drawing/2014/main" id="{3BC43693-3356-4A8D-BEFE-0567E0E144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6245" y="3885438"/>
            <a:ext cx="381000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The Ranger - April 4">
            <a:extLst>
              <a:ext uri="{FF2B5EF4-FFF2-40B4-BE49-F238E27FC236}">
                <a16:creationId xmlns:a16="http://schemas.microsoft.com/office/drawing/2014/main" id="{B90C25F4-E724-4581-BB5D-6F6A28BA7E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9849" y="1153312"/>
            <a:ext cx="1890453"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45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68F0-4BD5-4B66-8589-635AC8DD4883}"/>
              </a:ext>
            </a:extLst>
          </p:cNvPr>
          <p:cNvSpPr>
            <a:spLocks noGrp="1"/>
          </p:cNvSpPr>
          <p:nvPr>
            <p:ph type="title"/>
          </p:nvPr>
        </p:nvSpPr>
        <p:spPr>
          <a:xfrm>
            <a:off x="149362" y="-73149"/>
            <a:ext cx="11666056" cy="1325563"/>
          </a:xfrm>
        </p:spPr>
        <p:txBody>
          <a:bodyPr/>
          <a:lstStyle/>
          <a:p>
            <a:r>
              <a:rPr lang="en-US" dirty="0"/>
              <a:t>Building Rehabilitation</a:t>
            </a:r>
          </a:p>
        </p:txBody>
      </p:sp>
      <p:pic>
        <p:nvPicPr>
          <p:cNvPr id="5" name="Picture 2" descr="The Ranger - May 19">
            <a:extLst>
              <a:ext uri="{FF2B5EF4-FFF2-40B4-BE49-F238E27FC236}">
                <a16:creationId xmlns:a16="http://schemas.microsoft.com/office/drawing/2014/main" id="{EA0B919D-0F90-42A6-A569-87ABB08B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25" y="4859588"/>
            <a:ext cx="3794326" cy="1734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esaba Animal Hospital Before &amp; After">
            <a:extLst>
              <a:ext uri="{FF2B5EF4-FFF2-40B4-BE49-F238E27FC236}">
                <a16:creationId xmlns:a16="http://schemas.microsoft.com/office/drawing/2014/main" id="{766E4BAF-8BCF-422C-976A-704390E0C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12" y="2162013"/>
            <a:ext cx="3794326" cy="2533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roperty Listings in Ely, MN | Projects | Alley A Realty">
            <a:extLst>
              <a:ext uri="{FF2B5EF4-FFF2-40B4-BE49-F238E27FC236}">
                <a16:creationId xmlns:a16="http://schemas.microsoft.com/office/drawing/2014/main" id="{123A4E32-89DF-49F2-A658-A36CC6B9B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104" y="1970694"/>
            <a:ext cx="2005774" cy="150239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ANELAKE'S CANDIES - Home">
            <a:extLst>
              <a:ext uri="{FF2B5EF4-FFF2-40B4-BE49-F238E27FC236}">
                <a16:creationId xmlns:a16="http://schemas.microsoft.com/office/drawing/2014/main" id="{39CFEF0C-939F-419A-B9FC-700D9DA6DB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1345" y="1911975"/>
            <a:ext cx="3173686" cy="20402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RRR grants help firms raise energy efficiency | BusinessNorth Exclusives |  businessnorth.com">
            <a:extLst>
              <a:ext uri="{FF2B5EF4-FFF2-40B4-BE49-F238E27FC236}">
                <a16:creationId xmlns:a16="http://schemas.microsoft.com/office/drawing/2014/main" id="{BB613F57-5CC9-4931-8042-B60A8F3C40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3013" y="3619317"/>
            <a:ext cx="2041048" cy="107666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Boomtown Woodfire Bar &amp; Grill | Explore Minnesota">
            <a:extLst>
              <a:ext uri="{FF2B5EF4-FFF2-40B4-BE49-F238E27FC236}">
                <a16:creationId xmlns:a16="http://schemas.microsoft.com/office/drawing/2014/main" id="{07F5D333-ECC4-4AB2-B4BF-7F5BC1CE18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6527" y="4886342"/>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
            <a:extLst>
              <a:ext uri="{FF2B5EF4-FFF2-40B4-BE49-F238E27FC236}">
                <a16:creationId xmlns:a16="http://schemas.microsoft.com/office/drawing/2014/main" id="{4FC9A644-D483-4AA1-8C20-493BB30575EB}"/>
              </a:ext>
            </a:extLst>
          </p:cNvPr>
          <p:cNvSpPr txBox="1">
            <a:spLocks noChangeArrowheads="1"/>
          </p:cNvSpPr>
          <p:nvPr/>
        </p:nvSpPr>
        <p:spPr bwMode="auto">
          <a:xfrm>
            <a:off x="5883844" y="983594"/>
            <a:ext cx="4464538" cy="794173"/>
          </a:xfrm>
          <a:prstGeom prst="rect">
            <a:avLst/>
          </a:prstGeom>
          <a:solidFill>
            <a:srgbClr val="D9D9D9"/>
          </a:solidFill>
          <a:ln w="9525" algn="in">
            <a:solidFill>
              <a:srgbClr val="F3F3F3"/>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wrap="square" lIns="36576" tIns="36576" rIns="36576" bIns="36576"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sz="2200" b="1" i="0" u="none" strike="noStrike" baseline="0" dirty="0">
                <a:solidFill>
                  <a:srgbClr val="000000"/>
                </a:solidFill>
                <a:latin typeface="Times New Roman"/>
                <a:cs typeface="Times New Roman"/>
              </a:rPr>
              <a:t>Downtown Building Rehabilitation </a:t>
            </a:r>
          </a:p>
          <a:p>
            <a:pPr algn="ctr" rtl="0">
              <a:defRPr sz="1000"/>
            </a:pPr>
            <a:r>
              <a:rPr lang="en-US" sz="2200" b="1" i="0" u="none" strike="noStrike" baseline="0" dirty="0">
                <a:solidFill>
                  <a:srgbClr val="000000"/>
                </a:solidFill>
                <a:latin typeface="Times New Roman"/>
                <a:cs typeface="Times New Roman"/>
              </a:rPr>
              <a:t>Program</a:t>
            </a:r>
          </a:p>
          <a:p>
            <a:pPr algn="l" rtl="0">
              <a:defRPr sz="1000"/>
            </a:pPr>
            <a:endParaRPr lang="en-US" sz="2200" b="1" i="0" u="none" strike="noStrike" baseline="0" dirty="0">
              <a:solidFill>
                <a:srgbClr val="000000"/>
              </a:solidFill>
              <a:latin typeface="Times New Roman"/>
              <a:cs typeface="Times New Roman"/>
            </a:endParaRPr>
          </a:p>
        </p:txBody>
      </p:sp>
      <p:pic>
        <p:nvPicPr>
          <p:cNvPr id="22" name="Picture 21" descr="Image result for black and white coates hotel virginia, mn">
            <a:extLst>
              <a:ext uri="{FF2B5EF4-FFF2-40B4-BE49-F238E27FC236}">
                <a16:creationId xmlns:a16="http://schemas.microsoft.com/office/drawing/2014/main" id="{A6C6814D-101F-4634-BDBC-5115A8FF8D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209" y="983594"/>
            <a:ext cx="1330776" cy="79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3" name="Picture 22" descr="Image result for black and white androy hibbing">
            <a:extLst>
              <a:ext uri="{FF2B5EF4-FFF2-40B4-BE49-F238E27FC236}">
                <a16:creationId xmlns:a16="http://schemas.microsoft.com/office/drawing/2014/main" id="{71CDB52F-FACF-4B54-9D15-49C8976E95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23434" y="983594"/>
            <a:ext cx="1449804" cy="79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TextBox 23">
            <a:extLst>
              <a:ext uri="{FF2B5EF4-FFF2-40B4-BE49-F238E27FC236}">
                <a16:creationId xmlns:a16="http://schemas.microsoft.com/office/drawing/2014/main" id="{AB9ECAC1-4080-43B4-8F85-1F9D21C5A5CC}"/>
              </a:ext>
            </a:extLst>
          </p:cNvPr>
          <p:cNvSpPr txBox="1"/>
          <p:nvPr/>
        </p:nvSpPr>
        <p:spPr>
          <a:xfrm>
            <a:off x="6746233" y="4013395"/>
            <a:ext cx="3554484" cy="923330"/>
          </a:xfrm>
          <a:prstGeom prst="rect">
            <a:avLst/>
          </a:prstGeom>
          <a:noFill/>
        </p:spPr>
        <p:txBody>
          <a:bodyPr wrap="square" rtlCol="0">
            <a:spAutoFit/>
          </a:bodyPr>
          <a:lstStyle/>
          <a:p>
            <a:r>
              <a:rPr lang="en-US" dirty="0"/>
              <a:t>$9 million grants since 2014</a:t>
            </a:r>
          </a:p>
          <a:p>
            <a:r>
              <a:rPr lang="en-US" dirty="0"/>
              <a:t>$48 million total project investment</a:t>
            </a:r>
          </a:p>
          <a:p>
            <a:r>
              <a:rPr lang="en-US" dirty="0"/>
              <a:t>450 projects</a:t>
            </a:r>
          </a:p>
        </p:txBody>
      </p:sp>
      <p:pic>
        <p:nvPicPr>
          <p:cNvPr id="6" name="Picture 5">
            <a:extLst>
              <a:ext uri="{FF2B5EF4-FFF2-40B4-BE49-F238E27FC236}">
                <a16:creationId xmlns:a16="http://schemas.microsoft.com/office/drawing/2014/main" id="{FA4F9BA5-9ECF-44A5-9267-8BED71C6F069}"/>
              </a:ext>
            </a:extLst>
          </p:cNvPr>
          <p:cNvPicPr>
            <a:picLocks noChangeAspect="1"/>
          </p:cNvPicPr>
          <p:nvPr/>
        </p:nvPicPr>
        <p:blipFill>
          <a:blip r:embed="rId11"/>
          <a:stretch>
            <a:fillRect/>
          </a:stretch>
        </p:blipFill>
        <p:spPr>
          <a:xfrm>
            <a:off x="1022437" y="1038481"/>
            <a:ext cx="2548349" cy="1146147"/>
          </a:xfrm>
          <a:prstGeom prst="rect">
            <a:avLst/>
          </a:prstGeom>
        </p:spPr>
      </p:pic>
      <p:pic>
        <p:nvPicPr>
          <p:cNvPr id="9232" name="Picture 16" descr="The Ranger - Nov. 20">
            <a:extLst>
              <a:ext uri="{FF2B5EF4-FFF2-40B4-BE49-F238E27FC236}">
                <a16:creationId xmlns:a16="http://schemas.microsoft.com/office/drawing/2014/main" id="{F2E5F2D1-4C53-4747-9D62-B81A9AE9F1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62952" y="5018314"/>
            <a:ext cx="4525936" cy="1715877"/>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The Ranger - Dec. 20">
            <a:extLst>
              <a:ext uri="{FF2B5EF4-FFF2-40B4-BE49-F238E27FC236}">
                <a16:creationId xmlns:a16="http://schemas.microsoft.com/office/drawing/2014/main" id="{DB65593D-982A-4121-A3D8-B1C3A9DA3E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78278" y="1923971"/>
            <a:ext cx="207645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86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4" descr="Construction in Keewatin">
            <a:extLst>
              <a:ext uri="{FF2B5EF4-FFF2-40B4-BE49-F238E27FC236}">
                <a16:creationId xmlns:a16="http://schemas.microsoft.com/office/drawing/2014/main" id="{FC5F0A7B-9DC4-4FE5-8C4D-554323044B1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6412" y="1308620"/>
            <a:ext cx="1988056" cy="24983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irtykes.com/img/ironrangetykes2.jpg">
            <a:extLst>
              <a:ext uri="{FF2B5EF4-FFF2-40B4-BE49-F238E27FC236}">
                <a16:creationId xmlns:a16="http://schemas.microsoft.com/office/drawing/2014/main" id="{797C3A31-D4DF-464B-9A4F-DE3787DFB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629" y="5645197"/>
            <a:ext cx="3085007" cy="1000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6473400-894F-4A2C-8E57-1C6061FD1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928" y="5209416"/>
            <a:ext cx="4842885" cy="1408790"/>
          </a:xfrm>
          <a:prstGeom prst="rect">
            <a:avLst/>
          </a:prstGeom>
        </p:spPr>
      </p:pic>
      <p:pic>
        <p:nvPicPr>
          <p:cNvPr id="2052" name="Picture 4" descr="Facebook">
            <a:extLst>
              <a:ext uri="{FF2B5EF4-FFF2-40B4-BE49-F238E27FC236}">
                <a16:creationId xmlns:a16="http://schemas.microsoft.com/office/drawing/2014/main" id="{2180DD17-4945-4B35-8624-5469F6F37E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7800" y="1444263"/>
            <a:ext cx="2307788" cy="23077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uejacket Career Academies">
            <a:extLst>
              <a:ext uri="{FF2B5EF4-FFF2-40B4-BE49-F238E27FC236}">
                <a16:creationId xmlns:a16="http://schemas.microsoft.com/office/drawing/2014/main" id="{43DBA996-5412-4D2E-9FD5-221DEA76B3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1663" y="861772"/>
            <a:ext cx="21717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ck Ridge Public Schools">
            <a:extLst>
              <a:ext uri="{FF2B5EF4-FFF2-40B4-BE49-F238E27FC236}">
                <a16:creationId xmlns:a16="http://schemas.microsoft.com/office/drawing/2014/main" id="{5A6357B9-1E09-4E26-85A5-33B4163CDA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1684" y="1044213"/>
            <a:ext cx="26860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dvanced Minnesota Logo">
            <a:extLst>
              <a:ext uri="{FF2B5EF4-FFF2-40B4-BE49-F238E27FC236}">
                <a16:creationId xmlns:a16="http://schemas.microsoft.com/office/drawing/2014/main" id="{8CDDAE19-C4A4-45FD-991B-26EE98657D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7834" y="3348718"/>
            <a:ext cx="30099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RON RANGE ENGINEERING">
            <a:extLst>
              <a:ext uri="{FF2B5EF4-FFF2-40B4-BE49-F238E27FC236}">
                <a16:creationId xmlns:a16="http://schemas.microsoft.com/office/drawing/2014/main" id="{D8B8330F-6CFB-4791-A78D-C820D489A2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5574" y="4545358"/>
            <a:ext cx="2047875" cy="552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3ABD8D9-4504-4629-B00C-664ECE4277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866" y="3850255"/>
            <a:ext cx="1947903" cy="2280472"/>
          </a:xfrm>
          <a:prstGeom prst="rect">
            <a:avLst/>
          </a:prstGeom>
        </p:spPr>
      </p:pic>
      <p:pic>
        <p:nvPicPr>
          <p:cNvPr id="2062" name="Picture 14" descr="Logo">
            <a:extLst>
              <a:ext uri="{FF2B5EF4-FFF2-40B4-BE49-F238E27FC236}">
                <a16:creationId xmlns:a16="http://schemas.microsoft.com/office/drawing/2014/main" id="{036F957E-242C-491D-9A53-8FF4E00D7A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253" y="6321966"/>
            <a:ext cx="1419225" cy="3238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igaZone : Paul Bunyan Communications → right here">
            <a:extLst>
              <a:ext uri="{FF2B5EF4-FFF2-40B4-BE49-F238E27FC236}">
                <a16:creationId xmlns:a16="http://schemas.microsoft.com/office/drawing/2014/main" id="{A5228B44-F0B2-4377-B871-D66750C0E7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83886" y="2131153"/>
            <a:ext cx="33337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ortheast Service Cooperative / Homepage">
            <a:extLst>
              <a:ext uri="{FF2B5EF4-FFF2-40B4-BE49-F238E27FC236}">
                <a16:creationId xmlns:a16="http://schemas.microsoft.com/office/drawing/2014/main" id="{AE150403-47EC-40F7-98AC-2D31167C0EC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75326" y="938367"/>
            <a:ext cx="395287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he Ranger - May 15">
            <a:extLst>
              <a:ext uri="{FF2B5EF4-FFF2-40B4-BE49-F238E27FC236}">
                <a16:creationId xmlns:a16="http://schemas.microsoft.com/office/drawing/2014/main" id="{FAA2E956-A2C5-4CFE-9092-CA86B6F947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13605" y="4492645"/>
            <a:ext cx="2047875" cy="995691"/>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251C834F-8477-4FAD-8091-8D593C906AE4}"/>
              </a:ext>
            </a:extLst>
          </p:cNvPr>
          <p:cNvSpPr>
            <a:spLocks noGrp="1"/>
          </p:cNvSpPr>
          <p:nvPr>
            <p:ph type="title"/>
          </p:nvPr>
        </p:nvSpPr>
        <p:spPr>
          <a:xfrm>
            <a:off x="423253" y="15551"/>
            <a:ext cx="11768747" cy="851613"/>
          </a:xfrm>
        </p:spPr>
        <p:txBody>
          <a:bodyPr>
            <a:normAutofit/>
          </a:bodyPr>
          <a:lstStyle/>
          <a:p>
            <a:r>
              <a:rPr lang="en-US" dirty="0"/>
              <a:t>Childcare, Education, Broadband</a:t>
            </a:r>
          </a:p>
        </p:txBody>
      </p:sp>
      <p:pic>
        <p:nvPicPr>
          <p:cNvPr id="2070" name="Picture 22" descr="Applied Learning Institute">
            <a:extLst>
              <a:ext uri="{FF2B5EF4-FFF2-40B4-BE49-F238E27FC236}">
                <a16:creationId xmlns:a16="http://schemas.microsoft.com/office/drawing/2014/main" id="{388DDB16-E73E-428D-B571-DE614B092CE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66697" y="3224575"/>
            <a:ext cx="1927732" cy="176591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Little Mariners Childcare - Lake Superior Community Education">
            <a:extLst>
              <a:ext uri="{FF2B5EF4-FFF2-40B4-BE49-F238E27FC236}">
                <a16:creationId xmlns:a16="http://schemas.microsoft.com/office/drawing/2014/main" id="{986005E3-C925-4CBB-9150-F76DD15DC1C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75261" y="3143930"/>
            <a:ext cx="3952875"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051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82AF744DF7594F9ED92A9D1EE852FC" ma:contentTypeVersion="19" ma:contentTypeDescription="Create a new document." ma:contentTypeScope="" ma:versionID="d4b8a3ff4611f3ec6da5b6a5c0594f9e">
  <xsd:schema xmlns:xsd="http://www.w3.org/2001/XMLSchema" xmlns:xs="http://www.w3.org/2001/XMLSchema" xmlns:p="http://schemas.microsoft.com/office/2006/metadata/properties" xmlns:ns1="http://schemas.microsoft.com/sharepoint/v3" xmlns:ns2="27b26a27-7904-48e1-aa44-2e30ee21ce1e" xmlns:ns3="742c3e5a-d53e-445e-bf64-cf9548fc128b" targetNamespace="http://schemas.microsoft.com/office/2006/metadata/properties" ma:root="true" ma:fieldsID="5e5bb07c8ca6b9570b7f299f5fc8ca47" ns1:_="" ns2:_="" ns3:_="">
    <xsd:import namespace="http://schemas.microsoft.com/sharepoint/v3"/>
    <xsd:import namespace="27b26a27-7904-48e1-aa44-2e30ee21ce1e"/>
    <xsd:import namespace="742c3e5a-d53e-445e-bf64-cf9548fc12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_Flow_SignoffStatu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b26a27-7904-48e1-aa44-2e30ee21ce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_Flow_SignoffStatus" ma:index="16" nillable="true" ma:displayName="Sign-off status" ma:internalName="Sign_x002d_off_x0020_status">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57213f0-9ef0-4902-8275-1bc0d94bc57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2c3e5a-d53e-445e-bf64-cf9548fc128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738e7828-41a7-4565-b2af-23c30a2469b1}" ma:internalName="TaxCatchAll" ma:showField="CatchAllData" ma:web="742c3e5a-d53e-445e-bf64-cf9548fc12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27b26a27-7904-48e1-aa44-2e30ee21ce1e" xsi:nil="true"/>
    <lcf76f155ced4ddcb4097134ff3c332f xmlns="27b26a27-7904-48e1-aa44-2e30ee21ce1e">
      <Terms xmlns="http://schemas.microsoft.com/office/infopath/2007/PartnerControls"/>
    </lcf76f155ced4ddcb4097134ff3c332f>
    <TaxCatchAll xmlns="742c3e5a-d53e-445e-bf64-cf9548fc128b" xsi:nil="true"/>
  </documentManagement>
</p:properties>
</file>

<file path=customXml/itemProps1.xml><?xml version="1.0" encoding="utf-8"?>
<ds:datastoreItem xmlns:ds="http://schemas.openxmlformats.org/officeDocument/2006/customXml" ds:itemID="{A3AA36EF-00C4-4A28-8935-673D892E9BF4}">
  <ds:schemaRefs>
    <ds:schemaRef ds:uri="http://schemas.microsoft.com/sharepoint/v3/contenttype/forms"/>
  </ds:schemaRefs>
</ds:datastoreItem>
</file>

<file path=customXml/itemProps2.xml><?xml version="1.0" encoding="utf-8"?>
<ds:datastoreItem xmlns:ds="http://schemas.openxmlformats.org/officeDocument/2006/customXml" ds:itemID="{AB22FBC7-16D3-4FA5-A72F-1C283938E673}"/>
</file>

<file path=customXml/itemProps3.xml><?xml version="1.0" encoding="utf-8"?>
<ds:datastoreItem xmlns:ds="http://schemas.openxmlformats.org/officeDocument/2006/customXml" ds:itemID="{FBEB2E69-052E-4AE6-AA4A-3EF7EFFA3AE8}">
  <ds:schemaRefs>
    <ds:schemaRef ds:uri="27b26a27-7904-48e1-aa44-2e30ee21ce1e"/>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17036</TotalTime>
  <Words>3947</Words>
  <Application>Microsoft Office PowerPoint</Application>
  <PresentationFormat>Widescreen</PresentationFormat>
  <Paragraphs>452</Paragraphs>
  <Slides>34</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Museo Sans 300</vt:lpstr>
      <vt:lpstr>Museo Sans 500</vt:lpstr>
      <vt:lpstr>Museo Sans 700</vt:lpstr>
      <vt:lpstr>Museo Sans 900</vt:lpstr>
      <vt:lpstr>Times New Roman</vt:lpstr>
      <vt:lpstr>Office Theme</vt:lpstr>
      <vt:lpstr>Building Back Better: Regional Cooperation in Northeast Minnesota</vt:lpstr>
      <vt:lpstr>Our Northeast Minnesota Stories </vt:lpstr>
      <vt:lpstr>Our Region</vt:lpstr>
      <vt:lpstr>Regional Partners</vt:lpstr>
      <vt:lpstr>Regional Planning</vt:lpstr>
      <vt:lpstr>Recreation via Reclamation, Trails, Culture &amp; Tourism</vt:lpstr>
      <vt:lpstr>Downtown &amp; Business Corridor Beautification</vt:lpstr>
      <vt:lpstr>Building Rehabilitation</vt:lpstr>
      <vt:lpstr>Childcare, Education, Broadband</vt:lpstr>
      <vt:lpstr>PowerPoint Presentation</vt:lpstr>
      <vt:lpstr>Population Shifts</vt:lpstr>
      <vt:lpstr>PowerPoint Presentation</vt:lpstr>
      <vt:lpstr>Changing Age Profiles...</vt:lpstr>
      <vt:lpstr>….And Slowly Changing Demographics</vt:lpstr>
      <vt:lpstr>And Context Matters</vt:lpstr>
      <vt:lpstr>A Pandemic Era Surge?</vt:lpstr>
      <vt:lpstr>Employment by Sector, 1980-2020</vt:lpstr>
      <vt:lpstr>Industries as a Percent of Overall Employment</vt:lpstr>
      <vt:lpstr>NE MN Economic Base Analysis, 2021-2022</vt:lpstr>
      <vt:lpstr>Wages by Industry, 2020</vt:lpstr>
      <vt:lpstr>Mining Is Not Dying!</vt:lpstr>
      <vt:lpstr>MINNESOTA POWER’S  ENERGYFORWARD TRANSITION</vt:lpstr>
      <vt:lpstr>Energy Transition – A Focus of Many</vt:lpstr>
      <vt:lpstr>Realities of Rural Economic Development</vt:lpstr>
      <vt:lpstr>Covid-19 Funding Rush</vt:lpstr>
      <vt:lpstr>Build Back Better Regional Challenge</vt:lpstr>
      <vt:lpstr>NE MN Build Back Better</vt:lpstr>
      <vt:lpstr>Northeast MN BBB Projects</vt:lpstr>
      <vt:lpstr>NE MN Good Jobs Challenge</vt:lpstr>
      <vt:lpstr>Developing projects that fit the narrative</vt:lpstr>
      <vt:lpstr>Welcome to Cohasset – A Case Study</vt:lpstr>
      <vt:lpstr>An Economic Developer’s Dream Host Community Project</vt:lpstr>
      <vt:lpstr>Dueling Headlines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Back Better: Regional Cooperation in Northeast Minnesota</dc:title>
  <dc:creator>Karl Schuettler</dc:creator>
  <cp:lastModifiedBy>Karl Schuettler</cp:lastModifiedBy>
  <cp:revision>76</cp:revision>
  <dcterms:created xsi:type="dcterms:W3CDTF">2022-05-04T18:58:32Z</dcterms:created>
  <dcterms:modified xsi:type="dcterms:W3CDTF">2022-05-24T20:55:17Z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0x0101000982AF744DF7594F9ED92A9D1EE852FC</vt:lpwstr>
  </property>
</Properties>
</file>